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28"/>
  </p:notesMasterIdLst>
  <p:sldIdLst>
    <p:sldId id="256" r:id="rId2"/>
    <p:sldId id="339" r:id="rId3"/>
    <p:sldId id="341" r:id="rId4"/>
    <p:sldId id="331" r:id="rId5"/>
    <p:sldId id="332" r:id="rId6"/>
    <p:sldId id="343" r:id="rId7"/>
    <p:sldId id="286" r:id="rId8"/>
    <p:sldId id="373" r:id="rId9"/>
    <p:sldId id="371" r:id="rId10"/>
    <p:sldId id="387" r:id="rId11"/>
    <p:sldId id="374" r:id="rId12"/>
    <p:sldId id="375" r:id="rId13"/>
    <p:sldId id="376" r:id="rId14"/>
    <p:sldId id="344" r:id="rId15"/>
    <p:sldId id="345" r:id="rId16"/>
    <p:sldId id="386" r:id="rId17"/>
    <p:sldId id="384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5" r:id="rId26"/>
    <p:sldId id="277" r:id="rId27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10FC26"/>
    <a:srgbClr val="FF6600"/>
    <a:srgbClr val="FF9900"/>
    <a:srgbClr val="FFCC00"/>
    <a:srgbClr val="EE02B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42" autoAdjust="0"/>
    <p:restoredTop sz="97757" autoAdjust="0"/>
  </p:normalViewPr>
  <p:slideViewPr>
    <p:cSldViewPr>
      <p:cViewPr varScale="1">
        <p:scale>
          <a:sx n="44" d="100"/>
          <a:sy n="44" d="100"/>
        </p:scale>
        <p:origin x="-7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12"/>
    </p:cViewPr>
  </p:sorterViewPr>
  <p:notesViewPr>
    <p:cSldViewPr>
      <p:cViewPr varScale="1">
        <p:scale>
          <a:sx n="79" d="100"/>
          <a:sy n="79" d="100"/>
        </p:scale>
        <p:origin x="-2010" y="-84"/>
      </p:cViewPr>
      <p:guideLst>
        <p:guide orient="horz" pos="2924"/>
        <p:guide pos="22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5" tIns="46478" rIns="92955" bIns="46478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56050" y="0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5" tIns="46478" rIns="92955" bIns="46478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ACB13FD-3522-4D10-8ADC-48D004D96D41}" type="datetimeFigureOut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98500" y="4410075"/>
            <a:ext cx="5588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5" tIns="46478" rIns="92955" bIns="46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16975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5" tIns="46478" rIns="92955" bIns="46478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56050" y="8816975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5" tIns="46478" rIns="92955" bIns="46478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E80BD38-2A98-4FF1-9CAD-C0F073AC6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ECCC32-AEB8-4C4F-80F3-BB344575DF40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958887" y="8819818"/>
            <a:ext cx="3026113" cy="46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2076DFA-ACC9-48D1-83D4-2D6116D51766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38916" name="Rectangle 7"/>
          <p:cNvSpPr txBox="1">
            <a:spLocks noGrp="1" noChangeArrowheads="1"/>
          </p:cNvSpPr>
          <p:nvPr/>
        </p:nvSpPr>
        <p:spPr bwMode="auto">
          <a:xfrm>
            <a:off x="3958887" y="8819818"/>
            <a:ext cx="3026113" cy="46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9C2CDE8-D0F0-4999-8D4D-B14E3602ED29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389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6838" y="4298849"/>
            <a:ext cx="5729662" cy="4288272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GB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03498A-9020-4460-AFF3-6DD6D9CA8CB3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958887" y="8819818"/>
            <a:ext cx="3026113" cy="46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1BBA22A-F815-47BB-A416-ECA7DBF17B14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36868" name="Rectangle 7"/>
          <p:cNvSpPr txBox="1">
            <a:spLocks noGrp="1" noChangeArrowheads="1"/>
          </p:cNvSpPr>
          <p:nvPr/>
        </p:nvSpPr>
        <p:spPr bwMode="auto">
          <a:xfrm>
            <a:off x="3958887" y="8819818"/>
            <a:ext cx="3026113" cy="46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C60E1DA-D67A-4D7D-B441-46BB246902AE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6838" y="4298849"/>
            <a:ext cx="5729662" cy="4288272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GB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A6BFF-6348-4BFE-9583-9DD4DEAD7893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9F8D1-F06E-42C2-9555-44691C20C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59C0E-65B6-4F16-BC9D-FC4EAB964E16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98BF2-936C-4398-A36D-84A756A99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9F11C-6BBD-41E3-A464-43B8AE14B286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DC372-E2A6-4DEB-9598-48C648A079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F724C-D0FD-48EC-9655-6EED9DD7EF4A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BB0B3-401C-48D5-B856-9B0A4045E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4111E-E16E-4496-836F-D73A2B439ED1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180F3-34C6-4B4F-BA1C-24DCB4CE0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C7FC6-042C-47B2-8BF4-B17C58881386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1070C-0825-461A-BBC7-7EA4A768C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93891-66CB-497E-8EEE-B490500A7E31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782CC-1CBD-45F9-AD37-E73231DAC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BF676-8484-491B-B90B-17747D90F888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7D58C-3748-4758-91BC-1A74C64D8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5FBCC-20C6-4B7D-94C6-80AF8B7DE06D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1EA6E-D18A-4A7A-A556-2DAE385BF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584AF-7D3C-4314-9C7C-E014CB96497E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5A5EA-DFEC-4C1F-B247-EA89FDC78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F78-C697-4FF2-90E5-1A3E8C321833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A048E-6EF5-4A6E-B898-4CFB45CE1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D0E36-DEE2-4B7A-906D-AAC56EE18B51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49A1F-999A-4032-8AFB-C9CC5B0C1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E13198-E475-4CB6-AEA4-01BC4430458E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EF134A-64AA-48CF-BBFA-2B1A92069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8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70C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Chart1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767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914400" y="1066800"/>
            <a:ext cx="7924800" cy="3733800"/>
          </a:xfrm>
        </p:spPr>
        <p:txBody>
          <a:bodyPr/>
          <a:lstStyle/>
          <a:p>
            <a:pPr eaLnBrk="1" hangingPunct="1"/>
            <a:r>
              <a:rPr lang="de-DE" sz="2900" b="0" dirty="0" smtClean="0">
                <a:solidFill>
                  <a:schemeClr val="tx1"/>
                </a:solidFill>
              </a:rPr>
              <a:t>Session IV: Agricultural commodities price volatility and food security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smtClean="0"/>
              <a:t>Long-Term Lessons from Short-term Volatility</a:t>
            </a:r>
            <a:endParaRPr lang="en-US" dirty="0" smtClean="0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533400" y="5181600"/>
            <a:ext cx="8305800" cy="1295400"/>
          </a:xfrm>
        </p:spPr>
        <p:txBody>
          <a:bodyPr/>
          <a:lstStyle/>
          <a:p>
            <a:pPr eaLnBrk="1" hangingPunct="1"/>
            <a:r>
              <a:rPr lang="en-US" sz="2600" smtClean="0">
                <a:solidFill>
                  <a:schemeClr val="tx1"/>
                </a:solidFill>
              </a:rPr>
              <a:t>Amar Bhattacharya</a:t>
            </a:r>
          </a:p>
          <a:p>
            <a:pPr eaLnBrk="1" hangingPunct="1"/>
            <a:r>
              <a:rPr lang="en-US" sz="2600" smtClean="0">
                <a:solidFill>
                  <a:schemeClr val="tx1"/>
                </a:solidFill>
              </a:rPr>
              <a:t>G24 Secretariat</a:t>
            </a:r>
          </a:p>
          <a:p>
            <a:r>
              <a:rPr lang="de-DE" sz="1800" smtClean="0">
                <a:solidFill>
                  <a:schemeClr val="tx1"/>
                </a:solidFill>
              </a:rPr>
              <a:t>G-20 Conference on Commodity Price Volatility, Istanbul, 12-13 September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smtClean="0"/>
              <a:t>Figure 1: Largest Net Exporters and Net Importers: “All Agriculture” (in US$ Billion) LICs</a:t>
            </a:r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990600" y="1362075"/>
          <a:ext cx="7162800" cy="5070475"/>
        </p:xfrm>
        <a:graphic>
          <a:graphicData uri="http://schemas.openxmlformats.org/presentationml/2006/ole">
            <p:oleObj spid="_x0000_s45058" name="Diagramm" r:id="rId4" imgW="9715500" imgH="687720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Agricultural </a:t>
            </a:r>
            <a:r>
              <a:rPr lang="en-US" dirty="0" smtClean="0"/>
              <a:t>Exports: HICs</a:t>
            </a:r>
            <a:br>
              <a:rPr lang="en-US" dirty="0" smtClean="0"/>
            </a:br>
            <a:r>
              <a:rPr lang="en-US" sz="2000" dirty="0" smtClean="0"/>
              <a:t>US$ billion</a:t>
            </a:r>
            <a:endParaRPr lang="en-US" dirty="0" smtClean="0"/>
          </a:p>
        </p:txBody>
      </p:sp>
      <p:graphicFrame>
        <p:nvGraphicFramePr>
          <p:cNvPr id="15362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524000"/>
          <a:ext cx="8686800" cy="5029200"/>
        </p:xfrm>
        <a:graphic>
          <a:graphicData uri="http://schemas.openxmlformats.org/presentationml/2006/ole">
            <p:oleObj spid="_x0000_s41986" r:id="rId3" imgW="8687553" imgH="5029636" progId="Excel.Chart.8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9B8A0-ED7B-4880-B7A1-003BC76A838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</a:t>
            </a:r>
            <a:r>
              <a:rPr lang="en-US" dirty="0" smtClean="0"/>
              <a:t>Agricultural Exports: MICs</a:t>
            </a:r>
            <a:br>
              <a:rPr lang="en-US" dirty="0" smtClean="0"/>
            </a:br>
            <a:r>
              <a:rPr lang="en-US" sz="2000" dirty="0" smtClean="0"/>
              <a:t>US$ billion</a:t>
            </a:r>
            <a:endParaRPr lang="en-US" dirty="0" smtClean="0"/>
          </a:p>
        </p:txBody>
      </p:sp>
      <p:graphicFrame>
        <p:nvGraphicFramePr>
          <p:cNvPr id="18434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00600"/>
        </p:xfrm>
        <a:graphic>
          <a:graphicData uri="http://schemas.openxmlformats.org/presentationml/2006/ole">
            <p:oleObj spid="_x0000_s43010" r:id="rId3" imgW="8230313" imgH="4804064" progId="Excel.Chart.8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1F4921-EE6E-4C8D-BB2D-C3E7D11A785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Agricultural </a:t>
            </a:r>
            <a:r>
              <a:rPr lang="en-US" dirty="0" smtClean="0"/>
              <a:t>Exports: LICs</a:t>
            </a:r>
            <a:br>
              <a:rPr lang="en-US" dirty="0" smtClean="0"/>
            </a:br>
            <a:r>
              <a:rPr lang="en-US" sz="2000" dirty="0" smtClean="0"/>
              <a:t>US$ billion</a:t>
            </a:r>
            <a:endParaRPr lang="en-US" dirty="0" smtClean="0"/>
          </a:p>
        </p:txBody>
      </p:sp>
      <p:graphicFrame>
        <p:nvGraphicFramePr>
          <p:cNvPr id="21506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00600"/>
        </p:xfrm>
        <a:graphic>
          <a:graphicData uri="http://schemas.openxmlformats.org/presentationml/2006/ole">
            <p:oleObj spid="_x0000_s44034" r:id="rId3" imgW="8230313" imgH="4804064" progId="Excel.Chart.8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7CA54-F522-4CC7-B4F0-CC061A628FA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rmAutofit fontScale="90000"/>
          </a:bodyPr>
          <a:lstStyle/>
          <a:p>
            <a:pPr marL="762000" indent="-762000">
              <a:defRPr/>
            </a:pPr>
            <a:r>
              <a:rPr lang="de-DE" dirty="0" smtClean="0"/>
              <a:t>2</a:t>
            </a:r>
            <a:r>
              <a:rPr lang="de-DE" dirty="0" smtClean="0"/>
              <a:t>. </a:t>
            </a:r>
            <a:r>
              <a:rPr lang="en-US" sz="4300" dirty="0" smtClean="0"/>
              <a:t>Addressing and Coping with Short-Term Volatility</a:t>
            </a:r>
            <a:r>
              <a:rPr lang="en-US" sz="4300" dirty="0" smtClean="0"/>
              <a:t> </a:t>
            </a:r>
            <a:r>
              <a:rPr lang="de-DE" sz="4300" dirty="0" smtClean="0"/>
              <a:t/>
            </a:r>
            <a:br>
              <a:rPr lang="de-DE" sz="4300" dirty="0" smtClean="0"/>
            </a:br>
            <a:endParaRPr lang="de-DE" sz="4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Agreement on Some Steps</a:t>
            </a:r>
            <a:endParaRPr lang="de-DE" dirty="0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457200" y="1646238"/>
            <a:ext cx="8229600" cy="4525962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E</a:t>
            </a:r>
            <a:r>
              <a:rPr lang="de-DE" sz="2400" dirty="0" smtClean="0"/>
              <a:t>stablish Agricultural Market Information System (AMIS)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Improve information and transparency in futures and OTC derivatives markets</a:t>
            </a:r>
            <a:endParaRPr lang="de-DE" sz="24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Improve risk management tools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Emergency food reserves for humanitarian assistance with free access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Rebuild stocks but costly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Targeted social safety nets with focus on nutrition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Countercyclical financing from IMF and MDBs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sz="2400" dirty="0" smtClean="0"/>
              <a:t>Improved interntional coordination</a:t>
            </a:r>
          </a:p>
          <a:p>
            <a:pPr marL="609600" indent="-609600">
              <a:buFont typeface="Arial" charset="0"/>
              <a:buAutoNum type="arabicPeriod"/>
            </a:pPr>
            <a:endParaRPr lang="en-US" dirty="0" smtClean="0">
              <a:solidFill>
                <a:srgbClr val="FF0000"/>
              </a:solidFill>
            </a:endParaRPr>
          </a:p>
          <a:p>
            <a:pPr marL="609600" indent="-609600">
              <a:buFont typeface="Arial" charset="0"/>
              <a:buAutoNum type="arabicPeriod"/>
            </a:pPr>
            <a:endParaRPr lang="de-DE" dirty="0" smtClean="0"/>
          </a:p>
          <a:p>
            <a:pPr marL="609600" indent="-609600">
              <a:buFont typeface="Arial" charset="0"/>
              <a:buNone/>
            </a:pPr>
            <a:endParaRPr lang="en-US" dirty="0" smtClean="0"/>
          </a:p>
          <a:p>
            <a:pPr marL="609600" indent="-609600">
              <a:buFont typeface="Arial" charset="0"/>
              <a:buNone/>
            </a:pPr>
            <a:endParaRPr lang="en-US" dirty="0" smtClean="0"/>
          </a:p>
          <a:p>
            <a:pPr marL="609600" indent="-609600">
              <a:buFont typeface="Arial" charset="0"/>
              <a:buAutoNum type="arabicPeriod"/>
            </a:pPr>
            <a:endParaRPr lang="en-US" dirty="0" smtClean="0"/>
          </a:p>
          <a:p>
            <a:pPr marL="609600" indent="-609600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Less on Others</a:t>
            </a:r>
            <a:endParaRPr lang="de-DE" dirty="0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457200" y="1646238"/>
            <a:ext cx="8229600" cy="4525962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de-DE" dirty="0" smtClean="0"/>
              <a:t>Limits on positions or other direct regulations in futures markets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dirty="0" smtClean="0"/>
              <a:t>International buffer stocks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dirty="0" smtClean="0"/>
              <a:t>Change biofuels policy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de-DE" dirty="0" smtClean="0"/>
              <a:t>Divert grain from biofuels or feed during spikes</a:t>
            </a:r>
            <a:endParaRPr lang="en-US" dirty="0" smtClean="0"/>
          </a:p>
          <a:p>
            <a:pPr marL="609600" indent="-609600">
              <a:buFont typeface="Arial" charset="0"/>
              <a:buAutoNum type="arabicPeriod"/>
            </a:pPr>
            <a:endParaRPr lang="de-DE" dirty="0" smtClean="0"/>
          </a:p>
          <a:p>
            <a:pPr marL="609600" indent="-609600">
              <a:buFont typeface="Arial" charset="0"/>
              <a:buNone/>
            </a:pPr>
            <a:endParaRPr lang="en-US" dirty="0" smtClean="0"/>
          </a:p>
          <a:p>
            <a:pPr marL="609600" indent="-609600">
              <a:buFont typeface="Arial" charset="0"/>
              <a:buNone/>
            </a:pPr>
            <a:endParaRPr lang="en-US" dirty="0" smtClean="0"/>
          </a:p>
          <a:p>
            <a:pPr marL="609600" indent="-609600">
              <a:buFont typeface="Arial" charset="0"/>
              <a:buAutoNum type="arabicPeriod"/>
            </a:pPr>
            <a:endParaRPr lang="en-US" dirty="0" smtClean="0"/>
          </a:p>
          <a:p>
            <a:pPr marL="609600" indent="-609600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rmAutofit fontScale="90000"/>
          </a:bodyPr>
          <a:lstStyle/>
          <a:p>
            <a:pPr marL="762000" indent="-762000">
              <a:defRPr/>
            </a:pPr>
            <a:r>
              <a:rPr lang="de-DE" dirty="0" smtClean="0"/>
              <a:t>2</a:t>
            </a:r>
            <a:r>
              <a:rPr lang="de-DE" dirty="0" smtClean="0"/>
              <a:t>. </a:t>
            </a:r>
            <a:r>
              <a:rPr lang="en-US" sz="4300" dirty="0" smtClean="0"/>
              <a:t>Long-Term Imperative to Revitalize Agriculture </a:t>
            </a:r>
            <a:r>
              <a:rPr lang="de-DE" sz="4300" dirty="0" smtClean="0"/>
              <a:t/>
            </a:r>
            <a:br>
              <a:rPr lang="de-DE" sz="4300" dirty="0" smtClean="0"/>
            </a:br>
            <a:endParaRPr lang="de-DE" sz="4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3" y="273050"/>
            <a:ext cx="3240087" cy="1008063"/>
          </a:xfrm>
        </p:spPr>
        <p:txBody>
          <a:bodyPr/>
          <a:lstStyle/>
          <a:p>
            <a:pPr eaLnBrk="1" hangingPunct="1"/>
            <a:r>
              <a:rPr lang="en-GB" sz="2800" smtClean="0">
                <a:solidFill>
                  <a:schemeClr val="accent2"/>
                </a:solidFill>
              </a:rPr>
              <a:t>Hunger</a:t>
            </a:r>
          </a:p>
        </p:txBody>
      </p:sp>
      <p:sp>
        <p:nvSpPr>
          <p:cNvPr id="543750" name="Text Box 6"/>
          <p:cNvSpPr txBox="1">
            <a:spLocks noChangeArrowheads="1"/>
          </p:cNvSpPr>
          <p:nvPr/>
        </p:nvSpPr>
        <p:spPr bwMode="auto">
          <a:xfrm>
            <a:off x="192088" y="1155700"/>
            <a:ext cx="37195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~1B hungry, most in Africa and Asia</a:t>
            </a:r>
          </a:p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Unlikely to meet        MDG 1</a:t>
            </a:r>
          </a:p>
        </p:txBody>
      </p:sp>
      <p:cxnSp>
        <p:nvCxnSpPr>
          <p:cNvPr id="8196" name="Straight Connector 6"/>
          <p:cNvCxnSpPr>
            <a:cxnSpLocks noChangeShapeType="1"/>
          </p:cNvCxnSpPr>
          <p:nvPr/>
        </p:nvCxnSpPr>
        <p:spPr bwMode="auto">
          <a:xfrm rot="16200000" flipH="1">
            <a:off x="3550443" y="2069307"/>
            <a:ext cx="2030413" cy="635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197" name="Straight Connector 8"/>
          <p:cNvCxnSpPr>
            <a:cxnSpLocks noChangeShapeType="1"/>
          </p:cNvCxnSpPr>
          <p:nvPr/>
        </p:nvCxnSpPr>
        <p:spPr bwMode="auto">
          <a:xfrm>
            <a:off x="4573588" y="3087688"/>
            <a:ext cx="3703637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198" name="Freeform 12"/>
          <p:cNvSpPr>
            <a:spLocks/>
          </p:cNvSpPr>
          <p:nvPr/>
        </p:nvSpPr>
        <p:spPr bwMode="auto">
          <a:xfrm>
            <a:off x="4894263" y="1360488"/>
            <a:ext cx="2714625" cy="341312"/>
          </a:xfrm>
          <a:custGeom>
            <a:avLst/>
            <a:gdLst>
              <a:gd name="T0" fmla="*/ 0 w 2715151"/>
              <a:gd name="T1" fmla="*/ 237229 h 342198"/>
              <a:gd name="T2" fmla="*/ 683341 w 2715151"/>
              <a:gd name="T3" fmla="*/ 281364 h 342198"/>
              <a:gd name="T4" fmla="*/ 1366679 w 2715151"/>
              <a:gd name="T5" fmla="*/ 303431 h 342198"/>
              <a:gd name="T6" fmla="*/ 1758758 w 2715151"/>
              <a:gd name="T7" fmla="*/ 336533 h 342198"/>
              <a:gd name="T8" fmla="*/ 2038813 w 2715151"/>
              <a:gd name="T9" fmla="*/ 270330 h 342198"/>
              <a:gd name="T10" fmla="*/ 2363679 w 2715151"/>
              <a:gd name="T11" fmla="*/ 242746 h 342198"/>
              <a:gd name="T12" fmla="*/ 2570921 w 2715151"/>
              <a:gd name="T13" fmla="*/ 176543 h 342198"/>
              <a:gd name="T14" fmla="*/ 2632533 w 2715151"/>
              <a:gd name="T15" fmla="*/ 0 h 342198"/>
              <a:gd name="T16" fmla="*/ 2710948 w 2715151"/>
              <a:gd name="T17" fmla="*/ 171025 h 3421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715151"/>
              <a:gd name="T28" fmla="*/ 0 h 342198"/>
              <a:gd name="T29" fmla="*/ 2715151 w 2715151"/>
              <a:gd name="T30" fmla="*/ 342198 h 3421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715151" h="342198">
                <a:moveTo>
                  <a:pt x="0" y="241222"/>
                </a:moveTo>
                <a:lnTo>
                  <a:pt x="684397" y="286100"/>
                </a:lnTo>
                <a:lnTo>
                  <a:pt x="1368795" y="308540"/>
                </a:lnTo>
                <a:lnTo>
                  <a:pt x="1761482" y="342198"/>
                </a:lnTo>
                <a:lnTo>
                  <a:pt x="2041973" y="274881"/>
                </a:lnTo>
                <a:lnTo>
                  <a:pt x="2367342" y="246832"/>
                </a:lnTo>
                <a:lnTo>
                  <a:pt x="2574905" y="179514"/>
                </a:lnTo>
                <a:lnTo>
                  <a:pt x="2636613" y="0"/>
                </a:lnTo>
                <a:lnTo>
                  <a:pt x="2715151" y="173904"/>
                </a:lnTo>
              </a:path>
            </a:pathLst>
          </a:custGeom>
          <a:noFill/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199" name="TextBox 10"/>
          <p:cNvSpPr txBox="1">
            <a:spLocks noChangeArrowheads="1"/>
          </p:cNvSpPr>
          <p:nvPr/>
        </p:nvSpPr>
        <p:spPr bwMode="auto">
          <a:xfrm>
            <a:off x="4210050" y="1185863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</a:t>
            </a:r>
          </a:p>
        </p:txBody>
      </p:sp>
      <p:sp>
        <p:nvSpPr>
          <p:cNvPr id="8200" name="TextBox 11"/>
          <p:cNvSpPr txBox="1">
            <a:spLocks noChangeArrowheads="1"/>
          </p:cNvSpPr>
          <p:nvPr/>
        </p:nvSpPr>
        <p:spPr bwMode="auto">
          <a:xfrm>
            <a:off x="4210050" y="2033588"/>
            <a:ext cx="377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cs typeface="Times New Roman" pitchFamily="18" charset="0"/>
              </a:rPr>
              <a:t>½</a:t>
            </a:r>
            <a:endParaRPr lang="en-GB" sz="2000"/>
          </a:p>
        </p:txBody>
      </p:sp>
      <p:sp>
        <p:nvSpPr>
          <p:cNvPr id="8201" name="TextBox 12"/>
          <p:cNvSpPr txBox="1">
            <a:spLocks noChangeArrowheads="1"/>
          </p:cNvSpPr>
          <p:nvPr/>
        </p:nvSpPr>
        <p:spPr bwMode="auto">
          <a:xfrm rot="-5400000">
            <a:off x="3621088" y="1938338"/>
            <a:ext cx="895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Billion</a:t>
            </a:r>
          </a:p>
        </p:txBody>
      </p:sp>
      <p:cxnSp>
        <p:nvCxnSpPr>
          <p:cNvPr id="8202" name="Straight Connector 14"/>
          <p:cNvCxnSpPr>
            <a:cxnSpLocks noChangeShapeType="1"/>
          </p:cNvCxnSpPr>
          <p:nvPr/>
        </p:nvCxnSpPr>
        <p:spPr bwMode="auto">
          <a:xfrm>
            <a:off x="4568825" y="1398588"/>
            <a:ext cx="77788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03" name="Straight Connector 15"/>
          <p:cNvCxnSpPr>
            <a:cxnSpLocks noChangeShapeType="1"/>
          </p:cNvCxnSpPr>
          <p:nvPr/>
        </p:nvCxnSpPr>
        <p:spPr bwMode="auto">
          <a:xfrm>
            <a:off x="4568825" y="2219325"/>
            <a:ext cx="77788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204" name="TextBox 16"/>
          <p:cNvSpPr txBox="1">
            <a:spLocks noChangeArrowheads="1"/>
          </p:cNvSpPr>
          <p:nvPr/>
        </p:nvSpPr>
        <p:spPr bwMode="auto">
          <a:xfrm>
            <a:off x="4564063" y="3178175"/>
            <a:ext cx="6969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1970</a:t>
            </a:r>
          </a:p>
        </p:txBody>
      </p:sp>
      <p:sp>
        <p:nvSpPr>
          <p:cNvPr id="8205" name="TextBox 17"/>
          <p:cNvSpPr txBox="1">
            <a:spLocks noChangeArrowheads="1"/>
          </p:cNvSpPr>
          <p:nvPr/>
        </p:nvSpPr>
        <p:spPr bwMode="auto">
          <a:xfrm>
            <a:off x="5568950" y="3178175"/>
            <a:ext cx="698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1985</a:t>
            </a:r>
          </a:p>
        </p:txBody>
      </p:sp>
      <p:sp>
        <p:nvSpPr>
          <p:cNvPr id="8206" name="TextBox 18"/>
          <p:cNvSpPr txBox="1">
            <a:spLocks noChangeArrowheads="1"/>
          </p:cNvSpPr>
          <p:nvPr/>
        </p:nvSpPr>
        <p:spPr bwMode="auto">
          <a:xfrm>
            <a:off x="6573838" y="3178175"/>
            <a:ext cx="698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2000</a:t>
            </a:r>
          </a:p>
        </p:txBody>
      </p:sp>
      <p:sp>
        <p:nvSpPr>
          <p:cNvPr id="8207" name="TextBox 19"/>
          <p:cNvSpPr txBox="1">
            <a:spLocks noChangeArrowheads="1"/>
          </p:cNvSpPr>
          <p:nvPr/>
        </p:nvSpPr>
        <p:spPr bwMode="auto">
          <a:xfrm>
            <a:off x="7589838" y="3178175"/>
            <a:ext cx="698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2015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4894263" y="901700"/>
            <a:ext cx="4065587" cy="2185988"/>
            <a:chOff x="5021263" y="2323396"/>
            <a:chExt cx="4065922" cy="2186692"/>
          </a:xfrm>
        </p:grpSpPr>
        <p:cxnSp>
          <p:nvCxnSpPr>
            <p:cNvPr id="8225" name="Straight Connector 10"/>
            <p:cNvCxnSpPr>
              <a:cxnSpLocks noChangeShapeType="1"/>
            </p:cNvCxnSpPr>
            <p:nvPr/>
          </p:nvCxnSpPr>
          <p:spPr bwMode="auto">
            <a:xfrm rot="5400000" flipH="1" flipV="1">
              <a:off x="7389018" y="3494882"/>
              <a:ext cx="2030413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8226" name="Freeform 11"/>
            <p:cNvSpPr>
              <a:spLocks/>
            </p:cNvSpPr>
            <p:nvPr/>
          </p:nvSpPr>
          <p:spPr bwMode="auto">
            <a:xfrm>
              <a:off x="5021263" y="2878138"/>
              <a:ext cx="2709862" cy="750887"/>
            </a:xfrm>
            <a:custGeom>
              <a:avLst/>
              <a:gdLst>
                <a:gd name="T0" fmla="*/ 0 w 2709541"/>
                <a:gd name="T1" fmla="*/ 0 h 751715"/>
                <a:gd name="T2" fmla="*/ 696281 w 2709541"/>
                <a:gd name="T3" fmla="*/ 344755 h 751715"/>
                <a:gd name="T4" fmla="*/ 1381328 w 2709541"/>
                <a:gd name="T5" fmla="*/ 567179 h 751715"/>
                <a:gd name="T6" fmla="*/ 1774391 w 2709541"/>
                <a:gd name="T7" fmla="*/ 678389 h 751715"/>
                <a:gd name="T8" fmla="*/ 2038300 w 2709541"/>
                <a:gd name="T9" fmla="*/ 678389 h 751715"/>
                <a:gd name="T10" fmla="*/ 2375208 w 2709541"/>
                <a:gd name="T11" fmla="*/ 745117 h 751715"/>
                <a:gd name="T12" fmla="*/ 2588580 w 2709541"/>
                <a:gd name="T13" fmla="*/ 689511 h 751715"/>
                <a:gd name="T14" fmla="*/ 2639116 w 2709541"/>
                <a:gd name="T15" fmla="*/ 606103 h 751715"/>
                <a:gd name="T16" fmla="*/ 2712116 w 2709541"/>
                <a:gd name="T17" fmla="*/ 722874 h 7517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09541"/>
                <a:gd name="T28" fmla="*/ 0 h 751715"/>
                <a:gd name="T29" fmla="*/ 2709541 w 2709541"/>
                <a:gd name="T30" fmla="*/ 751715 h 7517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09541" h="751715">
                  <a:moveTo>
                    <a:pt x="0" y="0"/>
                  </a:moveTo>
                  <a:lnTo>
                    <a:pt x="695617" y="347808"/>
                  </a:lnTo>
                  <a:lnTo>
                    <a:pt x="1380015" y="572201"/>
                  </a:lnTo>
                  <a:lnTo>
                    <a:pt x="1772702" y="684397"/>
                  </a:lnTo>
                  <a:lnTo>
                    <a:pt x="2036363" y="684397"/>
                  </a:lnTo>
                  <a:lnTo>
                    <a:pt x="2372952" y="751715"/>
                  </a:lnTo>
                  <a:lnTo>
                    <a:pt x="2586125" y="695617"/>
                  </a:lnTo>
                  <a:lnTo>
                    <a:pt x="2636613" y="611470"/>
                  </a:lnTo>
                  <a:lnTo>
                    <a:pt x="2709541" y="729276"/>
                  </a:ln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8227" name="Straight Connector 20"/>
            <p:cNvCxnSpPr>
              <a:cxnSpLocks noChangeShapeType="1"/>
            </p:cNvCxnSpPr>
            <p:nvPr/>
          </p:nvCxnSpPr>
          <p:spPr bwMode="auto">
            <a:xfrm>
              <a:off x="8315034" y="3164870"/>
              <a:ext cx="78537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28" name="Straight Connector 21"/>
            <p:cNvCxnSpPr>
              <a:cxnSpLocks noChangeShapeType="1"/>
            </p:cNvCxnSpPr>
            <p:nvPr/>
          </p:nvCxnSpPr>
          <p:spPr bwMode="auto">
            <a:xfrm>
              <a:off x="8315034" y="3833373"/>
              <a:ext cx="78537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29" name="Straight Connector 22"/>
            <p:cNvCxnSpPr>
              <a:cxnSpLocks noChangeShapeType="1"/>
            </p:cNvCxnSpPr>
            <p:nvPr/>
          </p:nvCxnSpPr>
          <p:spPr bwMode="auto">
            <a:xfrm>
              <a:off x="8315034" y="2492627"/>
              <a:ext cx="78537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8230" name="TextBox 23"/>
            <p:cNvSpPr txBox="1">
              <a:spLocks noChangeArrowheads="1"/>
            </p:cNvSpPr>
            <p:nvPr/>
          </p:nvSpPr>
          <p:spPr bwMode="auto">
            <a:xfrm>
              <a:off x="8432839" y="2323396"/>
              <a:ext cx="6543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2000"/>
                <a:t>30%</a:t>
              </a:r>
            </a:p>
          </p:txBody>
        </p:sp>
        <p:sp>
          <p:nvSpPr>
            <p:cNvPr id="8231" name="TextBox 24"/>
            <p:cNvSpPr txBox="1">
              <a:spLocks noChangeArrowheads="1"/>
            </p:cNvSpPr>
            <p:nvPr/>
          </p:nvSpPr>
          <p:spPr bwMode="auto">
            <a:xfrm>
              <a:off x="8417104" y="2980679"/>
              <a:ext cx="6543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2000"/>
                <a:t>20%</a:t>
              </a:r>
            </a:p>
          </p:txBody>
        </p:sp>
        <p:sp>
          <p:nvSpPr>
            <p:cNvPr id="8232" name="TextBox 25"/>
            <p:cNvSpPr txBox="1">
              <a:spLocks noChangeArrowheads="1"/>
            </p:cNvSpPr>
            <p:nvPr/>
          </p:nvSpPr>
          <p:spPr bwMode="auto">
            <a:xfrm>
              <a:off x="8417104" y="3654792"/>
              <a:ext cx="6543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2000"/>
                <a:t>10%</a:t>
              </a:r>
            </a:p>
          </p:txBody>
        </p:sp>
      </p:grpSp>
      <p:cxnSp>
        <p:nvCxnSpPr>
          <p:cNvPr id="8209" name="Straight Connector 26"/>
          <p:cNvCxnSpPr>
            <a:cxnSpLocks noChangeShapeType="1"/>
          </p:cNvCxnSpPr>
          <p:nvPr/>
        </p:nvCxnSpPr>
        <p:spPr bwMode="auto">
          <a:xfrm rot="-5400000">
            <a:off x="7908131" y="3040857"/>
            <a:ext cx="77787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0" name="Straight Connector 27"/>
          <p:cNvCxnSpPr>
            <a:cxnSpLocks noChangeShapeType="1"/>
          </p:cNvCxnSpPr>
          <p:nvPr/>
        </p:nvCxnSpPr>
        <p:spPr bwMode="auto">
          <a:xfrm rot="-5400000">
            <a:off x="6887369" y="3040857"/>
            <a:ext cx="77787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1" name="Straight Connector 28"/>
          <p:cNvCxnSpPr>
            <a:cxnSpLocks noChangeShapeType="1"/>
          </p:cNvCxnSpPr>
          <p:nvPr/>
        </p:nvCxnSpPr>
        <p:spPr bwMode="auto">
          <a:xfrm rot="-5400000">
            <a:off x="5872956" y="3040857"/>
            <a:ext cx="77787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2" name="Straight Connector 29"/>
          <p:cNvCxnSpPr>
            <a:cxnSpLocks noChangeShapeType="1"/>
          </p:cNvCxnSpPr>
          <p:nvPr/>
        </p:nvCxnSpPr>
        <p:spPr bwMode="auto">
          <a:xfrm rot="-5400000">
            <a:off x="4853781" y="3040857"/>
            <a:ext cx="77787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804025" y="2127250"/>
            <a:ext cx="1298575" cy="871538"/>
            <a:chOff x="6930885" y="2138486"/>
            <a:chExt cx="1298428" cy="872087"/>
          </a:xfrm>
        </p:grpSpPr>
        <p:cxnSp>
          <p:nvCxnSpPr>
            <p:cNvPr id="8223" name="Straight Connector 32"/>
            <p:cNvCxnSpPr>
              <a:cxnSpLocks noChangeShapeType="1"/>
              <a:endCxn id="8226" idx="4"/>
            </p:cNvCxnSpPr>
            <p:nvPr/>
          </p:nvCxnSpPr>
          <p:spPr bwMode="auto">
            <a:xfrm rot="10800000">
              <a:off x="6930885" y="2138486"/>
              <a:ext cx="1015007" cy="415579"/>
            </a:xfrm>
            <a:prstGeom prst="line">
              <a:avLst/>
            </a:prstGeom>
            <a:noFill/>
            <a:ln w="38100" algn="ctr">
              <a:solidFill>
                <a:srgbClr val="008000"/>
              </a:solidFill>
              <a:prstDash val="dash"/>
              <a:round/>
              <a:headEnd/>
              <a:tailEnd/>
            </a:ln>
          </p:spPr>
        </p:cxnSp>
        <p:sp>
          <p:nvSpPr>
            <p:cNvPr id="8224" name="TextBox 33"/>
            <p:cNvSpPr txBox="1">
              <a:spLocks noChangeArrowheads="1"/>
            </p:cNvSpPr>
            <p:nvPr/>
          </p:nvSpPr>
          <p:spPr bwMode="auto">
            <a:xfrm>
              <a:off x="7703206" y="2610463"/>
              <a:ext cx="52610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2000"/>
                <a:t>8%</a:t>
              </a:r>
            </a:p>
          </p:txBody>
        </p:sp>
      </p:grpSp>
      <p:sp>
        <p:nvSpPr>
          <p:cNvPr id="8214" name="TextBox 35"/>
          <p:cNvSpPr txBox="1">
            <a:spLocks noChangeArrowheads="1"/>
          </p:cNvSpPr>
          <p:nvPr/>
        </p:nvSpPr>
        <p:spPr bwMode="auto">
          <a:xfrm>
            <a:off x="5735638" y="615950"/>
            <a:ext cx="1666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World Hungry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0850" y="3135313"/>
            <a:ext cx="3765550" cy="3722687"/>
            <a:chOff x="299129" y="1700027"/>
            <a:chExt cx="4992951" cy="5306305"/>
          </a:xfrm>
        </p:grpSpPr>
        <p:pic>
          <p:nvPicPr>
            <p:cNvPr id="8217" name="Picture 6" descr="Pictures from the C reports 030"/>
            <p:cNvPicPr>
              <a:picLocks noChangeAspect="1" noChangeArrowheads="1"/>
            </p:cNvPicPr>
            <p:nvPr/>
          </p:nvPicPr>
          <p:blipFill>
            <a:blip r:embed="rId3"/>
            <a:srcRect r="41525"/>
            <a:stretch>
              <a:fillRect/>
            </a:stretch>
          </p:blipFill>
          <p:spPr bwMode="auto">
            <a:xfrm>
              <a:off x="323850" y="1773238"/>
              <a:ext cx="4968230" cy="4706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8" name="Rectangle 16"/>
            <p:cNvSpPr>
              <a:spLocks noChangeArrowheads="1"/>
            </p:cNvSpPr>
            <p:nvPr/>
          </p:nvSpPr>
          <p:spPr bwMode="auto">
            <a:xfrm>
              <a:off x="2664296" y="6669782"/>
              <a:ext cx="200342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600" i="1"/>
                <a:t>Source: FAO (2010)</a:t>
              </a:r>
            </a:p>
          </p:txBody>
        </p:sp>
        <p:sp>
          <p:nvSpPr>
            <p:cNvPr id="8219" name="TextBox 15"/>
            <p:cNvSpPr txBox="1">
              <a:spLocks noChangeArrowheads="1"/>
            </p:cNvSpPr>
            <p:nvPr/>
          </p:nvSpPr>
          <p:spPr bwMode="auto">
            <a:xfrm>
              <a:off x="1043608" y="4581128"/>
              <a:ext cx="17540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2000">
                  <a:solidFill>
                    <a:schemeClr val="bg1"/>
                  </a:solidFill>
                </a:rPr>
                <a:t>Asia &amp; Pacific</a:t>
              </a:r>
            </a:p>
          </p:txBody>
        </p:sp>
        <p:sp>
          <p:nvSpPr>
            <p:cNvPr id="8220" name="TextBox 16"/>
            <p:cNvSpPr txBox="1">
              <a:spLocks noChangeArrowheads="1"/>
            </p:cNvSpPr>
            <p:nvPr/>
          </p:nvSpPr>
          <p:spPr bwMode="auto">
            <a:xfrm>
              <a:off x="3419872" y="3933056"/>
              <a:ext cx="84029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2000">
                  <a:solidFill>
                    <a:schemeClr val="bg1"/>
                  </a:solidFill>
                </a:rPr>
                <a:t>Africa</a:t>
              </a:r>
            </a:p>
          </p:txBody>
        </p:sp>
        <p:sp>
          <p:nvSpPr>
            <p:cNvPr id="8221" name="TextBox 17"/>
            <p:cNvSpPr txBox="1">
              <a:spLocks noChangeArrowheads="1"/>
            </p:cNvSpPr>
            <p:nvPr/>
          </p:nvSpPr>
          <p:spPr bwMode="auto">
            <a:xfrm>
              <a:off x="2699792" y="2433082"/>
              <a:ext cx="142218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000">
                  <a:solidFill>
                    <a:schemeClr val="bg1"/>
                  </a:solidFill>
                </a:rPr>
                <a:t>Rest of the</a:t>
              </a:r>
            </a:p>
            <a:p>
              <a:pPr algn="ctr" eaLnBrk="0" hangingPunct="0"/>
              <a:r>
                <a:rPr lang="en-GB" sz="2000">
                  <a:solidFill>
                    <a:schemeClr val="bg1"/>
                  </a:solidFill>
                </a:rPr>
                <a:t>World</a:t>
              </a:r>
            </a:p>
          </p:txBody>
        </p:sp>
        <p:sp>
          <p:nvSpPr>
            <p:cNvPr id="8222" name="TextBox 18"/>
            <p:cNvSpPr txBox="1">
              <a:spLocks noChangeArrowheads="1"/>
            </p:cNvSpPr>
            <p:nvPr/>
          </p:nvSpPr>
          <p:spPr bwMode="auto">
            <a:xfrm>
              <a:off x="299129" y="1700027"/>
              <a:ext cx="102624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000"/>
                <a:t>Hunger</a:t>
              </a:r>
            </a:p>
            <a:p>
              <a:pPr algn="ctr" eaLnBrk="0" hangingPunct="0"/>
              <a:r>
                <a:rPr lang="en-GB" sz="2000"/>
                <a:t>2010</a:t>
              </a:r>
            </a:p>
          </p:txBody>
        </p:sp>
      </p:grpSp>
      <p:sp>
        <p:nvSpPr>
          <p:cNvPr id="87" name="Text Box 6"/>
          <p:cNvSpPr txBox="1">
            <a:spLocks noChangeArrowheads="1"/>
          </p:cNvSpPr>
          <p:nvPr/>
        </p:nvSpPr>
        <p:spPr bwMode="auto">
          <a:xfrm>
            <a:off x="4840288" y="3965575"/>
            <a:ext cx="41402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Physical, economic &amp; social access to food</a:t>
            </a:r>
          </a:p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Non-food system causes</a:t>
            </a:r>
          </a:p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“Hidden hunger” (~1B)</a:t>
            </a:r>
          </a:p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“Over-nourished” (~1B)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92150"/>
            <a:ext cx="3240087" cy="1008063"/>
          </a:xfrm>
        </p:spPr>
        <p:txBody>
          <a:bodyPr/>
          <a:lstStyle/>
          <a:p>
            <a:pPr eaLnBrk="1" hangingPunct="1"/>
            <a:r>
              <a:rPr lang="en-GB" sz="2800" smtClean="0">
                <a:solidFill>
                  <a:schemeClr val="accent2"/>
                </a:solidFill>
              </a:rPr>
              <a:t>Increasing demand</a:t>
            </a: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192088" y="1841500"/>
            <a:ext cx="34559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Population most likely to peak ~9B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165600" y="508000"/>
            <a:ext cx="4545013" cy="3703638"/>
            <a:chOff x="4165600" y="508000"/>
            <a:chExt cx="4544735" cy="3704054"/>
          </a:xfrm>
        </p:grpSpPr>
        <p:pic>
          <p:nvPicPr>
            <p:cNvPr id="6176" name="Picture 5" descr="Population figure"/>
            <p:cNvPicPr>
              <a:picLocks noChangeAspect="1" noChangeArrowheads="1"/>
            </p:cNvPicPr>
            <p:nvPr/>
          </p:nvPicPr>
          <p:blipFill>
            <a:blip r:embed="rId3"/>
            <a:srcRect l="4163" b="10590"/>
            <a:stretch>
              <a:fillRect/>
            </a:stretch>
          </p:blipFill>
          <p:spPr bwMode="auto">
            <a:xfrm>
              <a:off x="4737100" y="857250"/>
              <a:ext cx="3403600" cy="3028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7" name="TextBox 12"/>
            <p:cNvSpPr txBox="1">
              <a:spLocks noChangeArrowheads="1"/>
            </p:cNvSpPr>
            <p:nvPr/>
          </p:nvSpPr>
          <p:spPr bwMode="auto">
            <a:xfrm>
              <a:off x="4445000" y="3873500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2000</a:t>
              </a:r>
            </a:p>
          </p:txBody>
        </p:sp>
        <p:sp>
          <p:nvSpPr>
            <p:cNvPr id="6178" name="TextBox 13"/>
            <p:cNvSpPr txBox="1">
              <a:spLocks noChangeArrowheads="1"/>
            </p:cNvSpPr>
            <p:nvPr/>
          </p:nvSpPr>
          <p:spPr bwMode="auto">
            <a:xfrm>
              <a:off x="6083300" y="3873500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2050</a:t>
              </a:r>
            </a:p>
          </p:txBody>
        </p:sp>
        <p:sp>
          <p:nvSpPr>
            <p:cNvPr id="6179" name="TextBox 14"/>
            <p:cNvSpPr txBox="1">
              <a:spLocks noChangeArrowheads="1"/>
            </p:cNvSpPr>
            <p:nvPr/>
          </p:nvSpPr>
          <p:spPr bwMode="auto">
            <a:xfrm>
              <a:off x="7734300" y="3873500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2100</a:t>
              </a:r>
            </a:p>
          </p:txBody>
        </p:sp>
        <p:sp>
          <p:nvSpPr>
            <p:cNvPr id="6180" name="TextBox 15"/>
            <p:cNvSpPr txBox="1">
              <a:spLocks noChangeArrowheads="1"/>
            </p:cNvSpPr>
            <p:nvPr/>
          </p:nvSpPr>
          <p:spPr bwMode="auto">
            <a:xfrm>
              <a:off x="4165600" y="1193800"/>
              <a:ext cx="5485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12B</a:t>
              </a:r>
            </a:p>
          </p:txBody>
        </p:sp>
        <p:sp>
          <p:nvSpPr>
            <p:cNvPr id="6181" name="TextBox 16"/>
            <p:cNvSpPr txBox="1">
              <a:spLocks noChangeArrowheads="1"/>
            </p:cNvSpPr>
            <p:nvPr/>
          </p:nvSpPr>
          <p:spPr bwMode="auto">
            <a:xfrm>
              <a:off x="4279414" y="1981200"/>
              <a:ext cx="43473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8B</a:t>
              </a:r>
            </a:p>
          </p:txBody>
        </p:sp>
        <p:sp>
          <p:nvSpPr>
            <p:cNvPr id="6182" name="TextBox 17"/>
            <p:cNvSpPr txBox="1">
              <a:spLocks noChangeArrowheads="1"/>
            </p:cNvSpPr>
            <p:nvPr/>
          </p:nvSpPr>
          <p:spPr bwMode="auto">
            <a:xfrm>
              <a:off x="4279414" y="2781300"/>
              <a:ext cx="43473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4B</a:t>
              </a:r>
            </a:p>
          </p:txBody>
        </p:sp>
        <p:sp>
          <p:nvSpPr>
            <p:cNvPr id="6183" name="TextBox 18"/>
            <p:cNvSpPr txBox="1">
              <a:spLocks noChangeArrowheads="1"/>
            </p:cNvSpPr>
            <p:nvPr/>
          </p:nvSpPr>
          <p:spPr bwMode="auto">
            <a:xfrm>
              <a:off x="4229100" y="508000"/>
              <a:ext cx="423545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 b="1"/>
                <a:t>Population projection </a:t>
              </a:r>
              <a:r>
                <a:rPr lang="en-GB" sz="1600"/>
                <a:t>(Lutz &amp; Samir 2010)</a:t>
              </a:r>
              <a:r>
                <a:rPr lang="en-GB" sz="1600" b="1"/>
                <a:t> </a:t>
              </a:r>
            </a:p>
          </p:txBody>
        </p:sp>
        <p:sp>
          <p:nvSpPr>
            <p:cNvPr id="6184" name="TextBox 19"/>
            <p:cNvSpPr txBox="1">
              <a:spLocks noChangeArrowheads="1"/>
            </p:cNvSpPr>
            <p:nvPr/>
          </p:nvSpPr>
          <p:spPr bwMode="auto">
            <a:xfrm>
              <a:off x="8115300" y="1803400"/>
              <a:ext cx="5950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20%</a:t>
              </a:r>
            </a:p>
          </p:txBody>
        </p:sp>
        <p:sp>
          <p:nvSpPr>
            <p:cNvPr id="6185" name="TextBox 20"/>
            <p:cNvSpPr txBox="1">
              <a:spLocks noChangeArrowheads="1"/>
            </p:cNvSpPr>
            <p:nvPr/>
          </p:nvSpPr>
          <p:spPr bwMode="auto">
            <a:xfrm>
              <a:off x="8115300" y="1562100"/>
              <a:ext cx="5950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60%</a:t>
              </a:r>
            </a:p>
          </p:txBody>
        </p:sp>
        <p:sp>
          <p:nvSpPr>
            <p:cNvPr id="6186" name="TextBox 21"/>
            <p:cNvSpPr txBox="1">
              <a:spLocks noChangeArrowheads="1"/>
            </p:cNvSpPr>
            <p:nvPr/>
          </p:nvSpPr>
          <p:spPr bwMode="auto">
            <a:xfrm>
              <a:off x="8115300" y="990600"/>
              <a:ext cx="5950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95%</a:t>
              </a:r>
            </a:p>
          </p:txBody>
        </p:sp>
      </p:grpSp>
      <p:sp>
        <p:nvSpPr>
          <p:cNvPr id="25" name="Freeform 20"/>
          <p:cNvSpPr>
            <a:spLocks/>
          </p:cNvSpPr>
          <p:nvPr/>
        </p:nvSpPr>
        <p:spPr bwMode="auto">
          <a:xfrm>
            <a:off x="790575" y="5608638"/>
            <a:ext cx="3462338" cy="93662"/>
          </a:xfrm>
          <a:custGeom>
            <a:avLst/>
            <a:gdLst>
              <a:gd name="T0" fmla="*/ 0 w 3462035"/>
              <a:gd name="T1" fmla="*/ 58899 h 94259"/>
              <a:gd name="T2" fmla="*/ 492044 w 3462035"/>
              <a:gd name="T3" fmla="*/ 43533 h 94259"/>
              <a:gd name="T4" fmla="*/ 862404 w 3462035"/>
              <a:gd name="T5" fmla="*/ 38413 h 94259"/>
              <a:gd name="T6" fmla="*/ 1169273 w 3462035"/>
              <a:gd name="T7" fmla="*/ 53776 h 94259"/>
              <a:gd name="T8" fmla="*/ 1581956 w 3462035"/>
              <a:gd name="T9" fmla="*/ 2560 h 94259"/>
              <a:gd name="T10" fmla="*/ 1925858 w 3462035"/>
              <a:gd name="T11" fmla="*/ 38413 h 94259"/>
              <a:gd name="T12" fmla="*/ 2640118 w 3462035"/>
              <a:gd name="T13" fmla="*/ 84505 h 94259"/>
              <a:gd name="T14" fmla="*/ 2941688 w 3462035"/>
              <a:gd name="T15" fmla="*/ 79385 h 94259"/>
              <a:gd name="T16" fmla="*/ 3259140 w 3462035"/>
              <a:gd name="T17" fmla="*/ 58899 h 94259"/>
              <a:gd name="T18" fmla="*/ 3465480 w 3462035"/>
              <a:gd name="T19" fmla="*/ 43533 h 9425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462035"/>
              <a:gd name="T31" fmla="*/ 0 h 94259"/>
              <a:gd name="T32" fmla="*/ 3462035 w 3462035"/>
              <a:gd name="T33" fmla="*/ 94259 h 9425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462035" h="94259">
                <a:moveTo>
                  <a:pt x="0" y="60784"/>
                </a:moveTo>
                <a:lnTo>
                  <a:pt x="491556" y="44927"/>
                </a:lnTo>
                <a:cubicBezTo>
                  <a:pt x="635147" y="41403"/>
                  <a:pt x="748786" y="37880"/>
                  <a:pt x="861544" y="39642"/>
                </a:cubicBezTo>
                <a:cubicBezTo>
                  <a:pt x="974302" y="41404"/>
                  <a:pt x="1048300" y="61664"/>
                  <a:pt x="1168106" y="55498"/>
                </a:cubicBezTo>
                <a:cubicBezTo>
                  <a:pt x="1287912" y="49332"/>
                  <a:pt x="1454407" y="5286"/>
                  <a:pt x="1580379" y="2643"/>
                </a:cubicBezTo>
                <a:cubicBezTo>
                  <a:pt x="1706351" y="0"/>
                  <a:pt x="1747755" y="25547"/>
                  <a:pt x="1923940" y="39642"/>
                </a:cubicBezTo>
                <a:cubicBezTo>
                  <a:pt x="2100125" y="53737"/>
                  <a:pt x="2468352" y="80165"/>
                  <a:pt x="2637489" y="87212"/>
                </a:cubicBezTo>
                <a:cubicBezTo>
                  <a:pt x="2806626" y="94259"/>
                  <a:pt x="2835697" y="86331"/>
                  <a:pt x="2938765" y="81926"/>
                </a:cubicBezTo>
                <a:cubicBezTo>
                  <a:pt x="3041833" y="77521"/>
                  <a:pt x="3255898" y="60784"/>
                  <a:pt x="3255898" y="60784"/>
                </a:cubicBezTo>
                <a:lnTo>
                  <a:pt x="3462035" y="44927"/>
                </a:lnTo>
              </a:path>
            </a:pathLst>
          </a:custGeom>
          <a:noFill/>
          <a:ln w="38100" cap="flat" cmpd="sng" algn="ctr">
            <a:solidFill>
              <a:srgbClr val="8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21"/>
          <p:cNvSpPr>
            <a:spLocks/>
          </p:cNvSpPr>
          <p:nvPr/>
        </p:nvSpPr>
        <p:spPr bwMode="auto">
          <a:xfrm>
            <a:off x="790575" y="4654550"/>
            <a:ext cx="3446463" cy="1247775"/>
          </a:xfrm>
          <a:custGeom>
            <a:avLst/>
            <a:gdLst>
              <a:gd name="T0" fmla="*/ 0 w 3446178"/>
              <a:gd name="T1" fmla="*/ 1249640 h 1247390"/>
              <a:gd name="T2" fmla="*/ 269823 w 3446178"/>
              <a:gd name="T3" fmla="*/ 1159625 h 1247390"/>
              <a:gd name="T4" fmla="*/ 592555 w 3446178"/>
              <a:gd name="T5" fmla="*/ 1127854 h 1247390"/>
              <a:gd name="T6" fmla="*/ 947030 w 3446178"/>
              <a:gd name="T7" fmla="*/ 1106673 h 1247390"/>
              <a:gd name="T8" fmla="*/ 1253893 w 3446178"/>
              <a:gd name="T9" fmla="*/ 1117263 h 1247390"/>
              <a:gd name="T10" fmla="*/ 1439065 w 3446178"/>
              <a:gd name="T11" fmla="*/ 1043131 h 1247390"/>
              <a:gd name="T12" fmla="*/ 1825284 w 3446178"/>
              <a:gd name="T13" fmla="*/ 921344 h 1247390"/>
              <a:gd name="T14" fmla="*/ 2317316 w 3446178"/>
              <a:gd name="T15" fmla="*/ 725429 h 1247390"/>
              <a:gd name="T16" fmla="*/ 2608304 w 3446178"/>
              <a:gd name="T17" fmla="*/ 481854 h 1247390"/>
              <a:gd name="T18" fmla="*/ 2952198 w 3446178"/>
              <a:gd name="T19" fmla="*/ 270048 h 1247390"/>
              <a:gd name="T20" fmla="*/ 3248473 w 3446178"/>
              <a:gd name="T21" fmla="*/ 127081 h 1247390"/>
              <a:gd name="T22" fmla="*/ 3449517 w 3446178"/>
              <a:gd name="T23" fmla="*/ 0 h 12473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446178"/>
              <a:gd name="T37" fmla="*/ 0 h 1247390"/>
              <a:gd name="T38" fmla="*/ 3446178 w 3446178"/>
              <a:gd name="T39" fmla="*/ 1247390 h 124739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446178" h="1247390">
                <a:moveTo>
                  <a:pt x="0" y="1247390"/>
                </a:moveTo>
                <a:cubicBezTo>
                  <a:pt x="85450" y="1212593"/>
                  <a:pt x="170900" y="1177797"/>
                  <a:pt x="269563" y="1157536"/>
                </a:cubicBezTo>
                <a:cubicBezTo>
                  <a:pt x="368227" y="1137275"/>
                  <a:pt x="479223" y="1134631"/>
                  <a:pt x="591981" y="1125822"/>
                </a:cubicBezTo>
                <a:cubicBezTo>
                  <a:pt x="704739" y="1117013"/>
                  <a:pt x="835997" y="1106442"/>
                  <a:pt x="946113" y="1104680"/>
                </a:cubicBezTo>
                <a:cubicBezTo>
                  <a:pt x="1056229" y="1102918"/>
                  <a:pt x="1170749" y="1125822"/>
                  <a:pt x="1252675" y="1115251"/>
                </a:cubicBezTo>
                <a:cubicBezTo>
                  <a:pt x="1334601" y="1104680"/>
                  <a:pt x="1342529" y="1073848"/>
                  <a:pt x="1437669" y="1041254"/>
                </a:cubicBezTo>
                <a:cubicBezTo>
                  <a:pt x="1532809" y="1008660"/>
                  <a:pt x="1677281" y="972541"/>
                  <a:pt x="1823514" y="919686"/>
                </a:cubicBezTo>
                <a:cubicBezTo>
                  <a:pt x="1969747" y="866831"/>
                  <a:pt x="2184693" y="797238"/>
                  <a:pt x="2315070" y="724121"/>
                </a:cubicBezTo>
                <a:cubicBezTo>
                  <a:pt x="2445447" y="651004"/>
                  <a:pt x="2500065" y="556745"/>
                  <a:pt x="2605776" y="480985"/>
                </a:cubicBezTo>
                <a:cubicBezTo>
                  <a:pt x="2711487" y="405225"/>
                  <a:pt x="2842744" y="328585"/>
                  <a:pt x="2949336" y="269563"/>
                </a:cubicBezTo>
                <a:cubicBezTo>
                  <a:pt x="3055928" y="210541"/>
                  <a:pt x="3162520" y="171781"/>
                  <a:pt x="3245327" y="126854"/>
                </a:cubicBezTo>
                <a:cubicBezTo>
                  <a:pt x="3328134" y="81927"/>
                  <a:pt x="3387156" y="40963"/>
                  <a:pt x="3446178" y="0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785813" y="5621338"/>
            <a:ext cx="3457575" cy="174625"/>
          </a:xfrm>
          <a:custGeom>
            <a:avLst/>
            <a:gdLst>
              <a:gd name="T0" fmla="*/ 0 w 3456749"/>
              <a:gd name="T1" fmla="*/ 154208 h 174424"/>
              <a:gd name="T2" fmla="*/ 815404 w 3456749"/>
              <a:gd name="T3" fmla="*/ 175477 h 174424"/>
              <a:gd name="T4" fmla="*/ 1207223 w 3456749"/>
              <a:gd name="T5" fmla="*/ 154208 h 174424"/>
              <a:gd name="T6" fmla="*/ 1461373 w 3456749"/>
              <a:gd name="T7" fmla="*/ 148888 h 174424"/>
              <a:gd name="T8" fmla="*/ 1837303 w 3456749"/>
              <a:gd name="T9" fmla="*/ 69127 h 174424"/>
              <a:gd name="T10" fmla="*/ 2144403 w 3456749"/>
              <a:gd name="T11" fmla="*/ 26590 h 174424"/>
              <a:gd name="T12" fmla="*/ 2520333 w 3456749"/>
              <a:gd name="T13" fmla="*/ 37225 h 174424"/>
              <a:gd name="T14" fmla="*/ 2785074 w 3456749"/>
              <a:gd name="T15" fmla="*/ 5318 h 174424"/>
              <a:gd name="T16" fmla="*/ 3007457 w 3456749"/>
              <a:gd name="T17" fmla="*/ 5318 h 174424"/>
              <a:gd name="T18" fmla="*/ 3129241 w 3456749"/>
              <a:gd name="T19" fmla="*/ 10635 h 174424"/>
              <a:gd name="T20" fmla="*/ 3356917 w 3456749"/>
              <a:gd name="T21" fmla="*/ 5318 h 174424"/>
              <a:gd name="T22" fmla="*/ 3462812 w 3456749"/>
              <a:gd name="T23" fmla="*/ 5318 h 1744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456749"/>
              <a:gd name="T37" fmla="*/ 0 h 174424"/>
              <a:gd name="T38" fmla="*/ 3456749 w 3456749"/>
              <a:gd name="T39" fmla="*/ 174424 h 17442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456749" h="174424">
                <a:moveTo>
                  <a:pt x="0" y="153282"/>
                </a:moveTo>
                <a:lnTo>
                  <a:pt x="813975" y="174424"/>
                </a:lnTo>
                <a:cubicBezTo>
                  <a:pt x="1014826" y="174424"/>
                  <a:pt x="1097633" y="157687"/>
                  <a:pt x="1205106" y="153282"/>
                </a:cubicBezTo>
                <a:cubicBezTo>
                  <a:pt x="1312579" y="148877"/>
                  <a:pt x="1353982" y="162091"/>
                  <a:pt x="1458812" y="147996"/>
                </a:cubicBezTo>
                <a:cubicBezTo>
                  <a:pt x="1563642" y="133901"/>
                  <a:pt x="1720447" y="88974"/>
                  <a:pt x="1834086" y="68713"/>
                </a:cubicBezTo>
                <a:cubicBezTo>
                  <a:pt x="1947725" y="48452"/>
                  <a:pt x="2027009" y="31714"/>
                  <a:pt x="2140648" y="26429"/>
                </a:cubicBezTo>
                <a:cubicBezTo>
                  <a:pt x="2254287" y="21144"/>
                  <a:pt x="2409330" y="40524"/>
                  <a:pt x="2515922" y="37000"/>
                </a:cubicBezTo>
                <a:cubicBezTo>
                  <a:pt x="2622514" y="33476"/>
                  <a:pt x="2699154" y="10572"/>
                  <a:pt x="2780199" y="5286"/>
                </a:cubicBezTo>
                <a:cubicBezTo>
                  <a:pt x="2861244" y="0"/>
                  <a:pt x="2944932" y="4405"/>
                  <a:pt x="3002192" y="5286"/>
                </a:cubicBezTo>
                <a:cubicBezTo>
                  <a:pt x="3059452" y="6167"/>
                  <a:pt x="3065619" y="10572"/>
                  <a:pt x="3123760" y="10572"/>
                </a:cubicBezTo>
                <a:cubicBezTo>
                  <a:pt x="3181901" y="10572"/>
                  <a:pt x="3295540" y="6167"/>
                  <a:pt x="3351038" y="5286"/>
                </a:cubicBezTo>
                <a:cubicBezTo>
                  <a:pt x="3406536" y="4405"/>
                  <a:pt x="3431642" y="4845"/>
                  <a:pt x="3456749" y="5286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4992688" y="4724400"/>
            <a:ext cx="34559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4500" indent="-4445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GB" sz="2400"/>
              <a:t>People will be richer and demand higher quality diet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225800" y="4533900"/>
            <a:ext cx="719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/>
              <a:t>China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492500" y="5219700"/>
            <a:ext cx="628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/>
              <a:t>India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670300" y="5689600"/>
            <a:ext cx="70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/>
              <a:t>Africa</a:t>
            </a:r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0" y="3225800"/>
            <a:ext cx="4268788" cy="3282950"/>
            <a:chOff x="0" y="3225800"/>
            <a:chExt cx="4269462" cy="3283296"/>
          </a:xfrm>
        </p:grpSpPr>
        <p:sp>
          <p:nvSpPr>
            <p:cNvPr id="6157" name="Freeform 16"/>
            <p:cNvSpPr>
              <a:spLocks/>
            </p:cNvSpPr>
            <p:nvPr/>
          </p:nvSpPr>
          <p:spPr bwMode="auto">
            <a:xfrm>
              <a:off x="781660" y="3750934"/>
              <a:ext cx="3460171" cy="559316"/>
            </a:xfrm>
            <a:custGeom>
              <a:avLst/>
              <a:gdLst>
                <a:gd name="T0" fmla="*/ 0 w 3459193"/>
                <a:gd name="T1" fmla="*/ 559604 h 559280"/>
                <a:gd name="T2" fmla="*/ 250660 w 3459193"/>
                <a:gd name="T3" fmla="*/ 499183 h 559280"/>
                <a:gd name="T4" fmla="*/ 527250 w 3459193"/>
                <a:gd name="T5" fmla="*/ 404238 h 559280"/>
                <a:gd name="T6" fmla="*/ 795198 w 3459193"/>
                <a:gd name="T7" fmla="*/ 326554 h 559280"/>
                <a:gd name="T8" fmla="*/ 916206 w 3459193"/>
                <a:gd name="T9" fmla="*/ 300659 h 559280"/>
                <a:gd name="T10" fmla="*/ 1071789 w 3459193"/>
                <a:gd name="T11" fmla="*/ 335189 h 559280"/>
                <a:gd name="T12" fmla="*/ 1270588 w 3459193"/>
                <a:gd name="T13" fmla="*/ 266135 h 559280"/>
                <a:gd name="T14" fmla="*/ 1521248 w 3459193"/>
                <a:gd name="T15" fmla="*/ 197086 h 559280"/>
                <a:gd name="T16" fmla="*/ 1780551 w 3459193"/>
                <a:gd name="T17" fmla="*/ 171191 h 559280"/>
                <a:gd name="T18" fmla="*/ 2031210 w 3459193"/>
                <a:gd name="T19" fmla="*/ 102142 h 559280"/>
                <a:gd name="T20" fmla="*/ 2437450 w 3459193"/>
                <a:gd name="T21" fmla="*/ 93507 h 559280"/>
                <a:gd name="T22" fmla="*/ 2722683 w 3459193"/>
                <a:gd name="T23" fmla="*/ 76244 h 559280"/>
                <a:gd name="T24" fmla="*/ 2886911 w 3459193"/>
                <a:gd name="T25" fmla="*/ 58984 h 559280"/>
                <a:gd name="T26" fmla="*/ 3059776 w 3459193"/>
                <a:gd name="T27" fmla="*/ 7191 h 559280"/>
                <a:gd name="T28" fmla="*/ 3258574 w 3459193"/>
                <a:gd name="T29" fmla="*/ 15825 h 559280"/>
                <a:gd name="T30" fmla="*/ 3457376 w 3459193"/>
                <a:gd name="T31" fmla="*/ 15825 h 559280"/>
                <a:gd name="T32" fmla="*/ 3466019 w 3459193"/>
                <a:gd name="T33" fmla="*/ 15825 h 5592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59193"/>
                <a:gd name="T52" fmla="*/ 0 h 559280"/>
                <a:gd name="T53" fmla="*/ 3459193 w 3459193"/>
                <a:gd name="T54" fmla="*/ 559280 h 5592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59193" h="559280">
                  <a:moveTo>
                    <a:pt x="0" y="559280"/>
                  </a:moveTo>
                  <a:cubicBezTo>
                    <a:pt x="81232" y="542027"/>
                    <a:pt x="162464" y="524774"/>
                    <a:pt x="250166" y="498895"/>
                  </a:cubicBezTo>
                  <a:cubicBezTo>
                    <a:pt x="337868" y="473016"/>
                    <a:pt x="435635" y="432759"/>
                    <a:pt x="526212" y="404004"/>
                  </a:cubicBezTo>
                  <a:cubicBezTo>
                    <a:pt x="616789" y="375249"/>
                    <a:pt x="728932" y="343619"/>
                    <a:pt x="793630" y="326366"/>
                  </a:cubicBezTo>
                  <a:cubicBezTo>
                    <a:pt x="858328" y="309113"/>
                    <a:pt x="868392" y="299049"/>
                    <a:pt x="914400" y="300487"/>
                  </a:cubicBezTo>
                  <a:cubicBezTo>
                    <a:pt x="960408" y="301925"/>
                    <a:pt x="1010729" y="340744"/>
                    <a:pt x="1069676" y="334993"/>
                  </a:cubicBezTo>
                  <a:cubicBezTo>
                    <a:pt x="1128623" y="329242"/>
                    <a:pt x="1193321" y="288985"/>
                    <a:pt x="1268083" y="265981"/>
                  </a:cubicBezTo>
                  <a:cubicBezTo>
                    <a:pt x="1342845" y="242977"/>
                    <a:pt x="1433423" y="212785"/>
                    <a:pt x="1518249" y="196970"/>
                  </a:cubicBezTo>
                  <a:cubicBezTo>
                    <a:pt x="1603075" y="181155"/>
                    <a:pt x="1692216" y="186906"/>
                    <a:pt x="1777042" y="171091"/>
                  </a:cubicBezTo>
                  <a:cubicBezTo>
                    <a:pt x="1861868" y="155276"/>
                    <a:pt x="1917940" y="115020"/>
                    <a:pt x="2027208" y="102080"/>
                  </a:cubicBezTo>
                  <a:cubicBezTo>
                    <a:pt x="2136476" y="89140"/>
                    <a:pt x="2317630" y="97766"/>
                    <a:pt x="2432649" y="93453"/>
                  </a:cubicBezTo>
                  <a:cubicBezTo>
                    <a:pt x="2547668" y="89140"/>
                    <a:pt x="2642559" y="81951"/>
                    <a:pt x="2717321" y="76200"/>
                  </a:cubicBezTo>
                  <a:cubicBezTo>
                    <a:pt x="2792083" y="70449"/>
                    <a:pt x="2825151" y="70450"/>
                    <a:pt x="2881223" y="58948"/>
                  </a:cubicBezTo>
                  <a:cubicBezTo>
                    <a:pt x="2937295" y="47446"/>
                    <a:pt x="2991928" y="14378"/>
                    <a:pt x="3053751" y="7189"/>
                  </a:cubicBezTo>
                  <a:cubicBezTo>
                    <a:pt x="3115574" y="0"/>
                    <a:pt x="3186023" y="14377"/>
                    <a:pt x="3252159" y="15815"/>
                  </a:cubicBezTo>
                  <a:cubicBezTo>
                    <a:pt x="3318295" y="17253"/>
                    <a:pt x="3450566" y="15815"/>
                    <a:pt x="3450566" y="15815"/>
                  </a:cubicBezTo>
                  <a:lnTo>
                    <a:pt x="3459193" y="15815"/>
                  </a:lnTo>
                </a:path>
              </a:pathLst>
            </a:custGeom>
            <a:noFill/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158" name="Straight Connector 24"/>
            <p:cNvCxnSpPr>
              <a:cxnSpLocks noChangeShapeType="1"/>
            </p:cNvCxnSpPr>
            <p:nvPr/>
          </p:nvCxnSpPr>
          <p:spPr bwMode="auto">
            <a:xfrm>
              <a:off x="769440" y="6050006"/>
              <a:ext cx="3500022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59" name="Straight Connector 25"/>
            <p:cNvCxnSpPr>
              <a:cxnSpLocks noChangeShapeType="1"/>
            </p:cNvCxnSpPr>
            <p:nvPr/>
          </p:nvCxnSpPr>
          <p:spPr bwMode="auto">
            <a:xfrm rot="5400000" flipH="1" flipV="1">
              <a:off x="-430457" y="4850109"/>
              <a:ext cx="2399795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0" name="Straight Connector 26"/>
            <p:cNvCxnSpPr>
              <a:cxnSpLocks noChangeShapeType="1"/>
            </p:cNvCxnSpPr>
            <p:nvPr/>
          </p:nvCxnSpPr>
          <p:spPr bwMode="auto">
            <a:xfrm rot="5400000" flipH="1" flipV="1">
              <a:off x="1068165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1" name="Straight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1469121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2" name="Straight Connector 28"/>
            <p:cNvCxnSpPr>
              <a:cxnSpLocks noChangeShapeType="1"/>
            </p:cNvCxnSpPr>
            <p:nvPr/>
          </p:nvCxnSpPr>
          <p:spPr bwMode="auto">
            <a:xfrm rot="5400000" flipH="1" flipV="1">
              <a:off x="1848907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3" name="Straight Connector 29"/>
            <p:cNvCxnSpPr>
              <a:cxnSpLocks noChangeShapeType="1"/>
            </p:cNvCxnSpPr>
            <p:nvPr/>
          </p:nvCxnSpPr>
          <p:spPr bwMode="auto">
            <a:xfrm rot="5400000" flipH="1" flipV="1">
              <a:off x="2244554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4" name="Straight Connector 30"/>
            <p:cNvCxnSpPr>
              <a:cxnSpLocks noChangeShapeType="1"/>
            </p:cNvCxnSpPr>
            <p:nvPr/>
          </p:nvCxnSpPr>
          <p:spPr bwMode="auto">
            <a:xfrm rot="5400000" flipH="1" flipV="1">
              <a:off x="2650775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5" name="Straight Connector 31"/>
            <p:cNvCxnSpPr>
              <a:cxnSpLocks noChangeShapeType="1"/>
            </p:cNvCxnSpPr>
            <p:nvPr/>
          </p:nvCxnSpPr>
          <p:spPr bwMode="auto">
            <a:xfrm rot="5400000" flipH="1" flipV="1">
              <a:off x="3035848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6" name="Straight Connector 32"/>
            <p:cNvCxnSpPr>
              <a:cxnSpLocks noChangeShapeType="1"/>
            </p:cNvCxnSpPr>
            <p:nvPr/>
          </p:nvCxnSpPr>
          <p:spPr bwMode="auto">
            <a:xfrm rot="5400000" flipH="1" flipV="1">
              <a:off x="3431496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7" name="Straight Connector 33"/>
            <p:cNvCxnSpPr>
              <a:cxnSpLocks noChangeShapeType="1"/>
            </p:cNvCxnSpPr>
            <p:nvPr/>
          </p:nvCxnSpPr>
          <p:spPr bwMode="auto">
            <a:xfrm rot="5400000" flipH="1" flipV="1">
              <a:off x="3832430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68" name="Straight Connector 34"/>
            <p:cNvCxnSpPr>
              <a:cxnSpLocks noChangeShapeType="1"/>
            </p:cNvCxnSpPr>
            <p:nvPr/>
          </p:nvCxnSpPr>
          <p:spPr bwMode="auto">
            <a:xfrm rot="5400000" flipH="1" flipV="1">
              <a:off x="4201641" y="6014756"/>
              <a:ext cx="68717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169" name="TextBox 35"/>
            <p:cNvSpPr txBox="1">
              <a:spLocks noChangeArrowheads="1"/>
            </p:cNvSpPr>
            <p:nvPr/>
          </p:nvSpPr>
          <p:spPr bwMode="auto">
            <a:xfrm>
              <a:off x="1132351" y="6170542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1970</a:t>
              </a:r>
            </a:p>
          </p:txBody>
        </p:sp>
        <p:sp>
          <p:nvSpPr>
            <p:cNvPr id="6170" name="TextBox 36"/>
            <p:cNvSpPr txBox="1">
              <a:spLocks noChangeArrowheads="1"/>
            </p:cNvSpPr>
            <p:nvPr/>
          </p:nvSpPr>
          <p:spPr bwMode="auto">
            <a:xfrm>
              <a:off x="1912768" y="6170542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1980</a:t>
              </a:r>
            </a:p>
          </p:txBody>
        </p:sp>
        <p:sp>
          <p:nvSpPr>
            <p:cNvPr id="6171" name="TextBox 37"/>
            <p:cNvSpPr txBox="1">
              <a:spLocks noChangeArrowheads="1"/>
            </p:cNvSpPr>
            <p:nvPr/>
          </p:nvSpPr>
          <p:spPr bwMode="auto">
            <a:xfrm>
              <a:off x="2706838" y="6170542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1990</a:t>
              </a:r>
            </a:p>
          </p:txBody>
        </p:sp>
        <p:sp>
          <p:nvSpPr>
            <p:cNvPr id="6172" name="TextBox 38"/>
            <p:cNvSpPr txBox="1">
              <a:spLocks noChangeArrowheads="1"/>
            </p:cNvSpPr>
            <p:nvPr/>
          </p:nvSpPr>
          <p:spPr bwMode="auto">
            <a:xfrm>
              <a:off x="3528212" y="6170542"/>
              <a:ext cx="6399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2000</a:t>
              </a:r>
            </a:p>
          </p:txBody>
        </p:sp>
        <p:sp>
          <p:nvSpPr>
            <p:cNvPr id="6173" name="TextBox 39"/>
            <p:cNvSpPr txBox="1">
              <a:spLocks noChangeArrowheads="1"/>
            </p:cNvSpPr>
            <p:nvPr/>
          </p:nvSpPr>
          <p:spPr bwMode="auto">
            <a:xfrm rot="-5400000">
              <a:off x="-772126" y="4688607"/>
              <a:ext cx="225895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Livestock consumption</a:t>
              </a:r>
            </a:p>
          </p:txBody>
        </p:sp>
        <p:sp>
          <p:nvSpPr>
            <p:cNvPr id="6174" name="TextBox 46"/>
            <p:cNvSpPr txBox="1">
              <a:spLocks noChangeArrowheads="1"/>
            </p:cNvSpPr>
            <p:nvPr/>
          </p:nvSpPr>
          <p:spPr bwMode="auto">
            <a:xfrm>
              <a:off x="1587500" y="4064000"/>
              <a:ext cx="188064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/>
                <a:t>Developed nations</a:t>
              </a:r>
            </a:p>
          </p:txBody>
        </p:sp>
        <p:sp>
          <p:nvSpPr>
            <p:cNvPr id="6175" name="TextBox 50"/>
            <p:cNvSpPr txBox="1">
              <a:spLocks noChangeArrowheads="1"/>
            </p:cNvSpPr>
            <p:nvPr/>
          </p:nvSpPr>
          <p:spPr bwMode="auto">
            <a:xfrm>
              <a:off x="0" y="3225800"/>
              <a:ext cx="365183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 b="1"/>
                <a:t>Livestock consumption </a:t>
              </a:r>
              <a:r>
                <a:rPr lang="en-GB" sz="1600"/>
                <a:t>(FAO 2009)</a:t>
              </a:r>
              <a:r>
                <a:rPr lang="en-GB" sz="1600" b="1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48" grpId="0"/>
      <p:bldP spid="49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Outline</a:t>
            </a:r>
            <a:endParaRPr lang="de-DE" dirty="0" smtClean="0"/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en-US" sz="3600" dirty="0" smtClean="0"/>
              <a:t>Differential </a:t>
            </a:r>
            <a:r>
              <a:rPr lang="en-US" sz="3600" dirty="0" smtClean="0"/>
              <a:t>Impacts </a:t>
            </a:r>
            <a:r>
              <a:rPr lang="en-US" sz="3600" dirty="0" smtClean="0"/>
              <a:t>of agricultural price developments </a:t>
            </a:r>
            <a:endParaRPr lang="en-US" sz="3600" dirty="0" smtClean="0"/>
          </a:p>
          <a:p>
            <a:pPr marL="609600" indent="-609600">
              <a:buFont typeface="Arial" charset="0"/>
              <a:buAutoNum type="arabicPeriod"/>
            </a:pPr>
            <a:endParaRPr lang="en-US" sz="18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en-US" sz="3600" dirty="0" smtClean="0"/>
              <a:t>Addressing and coping with short-term volatility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en-US" sz="3600" dirty="0" smtClean="0"/>
              <a:t>Long-term imperative to revitalize agriculture </a:t>
            </a:r>
            <a:endParaRPr lang="de-DE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Current Agricultural Production System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Not Sustainable</a:t>
            </a:r>
            <a:r>
              <a:rPr lang="de-DE" sz="3200" dirty="0" smtClean="0"/>
              <a:t> </a:t>
            </a:r>
            <a:endParaRPr lang="de-DE" sz="3200" dirty="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r>
              <a:rPr lang="en-US" sz="2600" dirty="0" smtClean="0"/>
              <a:t>Degradation—24 percent of agricultural land degraded</a:t>
            </a:r>
          </a:p>
          <a:p>
            <a:r>
              <a:rPr lang="en-US" sz="2600" dirty="0" smtClean="0"/>
              <a:t>Depletion of forests and over-exploitation of fisheries</a:t>
            </a:r>
          </a:p>
          <a:p>
            <a:r>
              <a:rPr lang="en-US" sz="2600" dirty="0" smtClean="0"/>
              <a:t>70 percent of global water use</a:t>
            </a:r>
          </a:p>
          <a:p>
            <a:r>
              <a:rPr lang="en-US" sz="2600" dirty="0" smtClean="0"/>
              <a:t>Nitrogen and other pollutants</a:t>
            </a:r>
          </a:p>
          <a:p>
            <a:r>
              <a:rPr lang="en-US" sz="2600" dirty="0" smtClean="0"/>
              <a:t>30 percent of GHG emissions come directly or indirectly from agriculture</a:t>
            </a:r>
          </a:p>
          <a:p>
            <a:r>
              <a:rPr lang="en-US" sz="2600" dirty="0" smtClean="0"/>
              <a:t>Growing constraints on land, water, energy and marine resources</a:t>
            </a:r>
            <a:r>
              <a:rPr lang="de-DE" sz="2600" dirty="0" smtClean="0"/>
              <a:t> </a:t>
            </a:r>
            <a:endParaRPr lang="de-DE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Impact of and Adapting to Climate Change</a:t>
            </a:r>
            <a:endParaRPr lang="de-DE" sz="3200" dirty="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endParaRPr lang="en-US" sz="1400" dirty="0" smtClean="0"/>
          </a:p>
          <a:p>
            <a:r>
              <a:rPr lang="en-US" sz="2800" dirty="0" smtClean="0"/>
              <a:t>Even with 2 degree mean rise in temperature impact on agricultural output could be 20-30 percent in South Asia and Africa</a:t>
            </a:r>
          </a:p>
          <a:p>
            <a:r>
              <a:rPr lang="en-US" sz="2800" dirty="0" smtClean="0"/>
              <a:t>Significant probability of greater increase with unknown impacts</a:t>
            </a:r>
          </a:p>
          <a:p>
            <a:r>
              <a:rPr lang="en-US" sz="2800" dirty="0" smtClean="0"/>
              <a:t>Will require large physical and technological investments</a:t>
            </a:r>
            <a:endParaRPr lang="de-D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A Big Push to Revitalize and Reform Agriculture</a:t>
            </a:r>
            <a:endParaRPr lang="de-DE" sz="3200" dirty="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endParaRPr lang="en-US" sz="1400" dirty="0" smtClean="0"/>
          </a:p>
          <a:p>
            <a:r>
              <a:rPr lang="en-US" sz="2800" dirty="0" smtClean="0"/>
              <a:t>Significant scope for increasing yields on basis of existing technologies</a:t>
            </a:r>
          </a:p>
          <a:p>
            <a:r>
              <a:rPr lang="en-US" sz="2800" dirty="0" smtClean="0"/>
              <a:t>Scope and need for adopting best practices including with respect to sustainable farming</a:t>
            </a:r>
          </a:p>
          <a:p>
            <a:r>
              <a:rPr lang="en-US" sz="2800" dirty="0" smtClean="0"/>
              <a:t>Invest in new technology including in adaptive technologies and in capacity building through coordinated global effort (CGIAR, FAO)</a:t>
            </a:r>
            <a:endParaRPr lang="de-D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A Big Push to Revitalize and Reform Agriculture</a:t>
            </a:r>
            <a:endParaRPr lang="de-DE" sz="3200" dirty="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r>
              <a:rPr lang="en-US" sz="2600" dirty="0" smtClean="0"/>
              <a:t>Large scale private and SOE investments can raise production and productivity of agriculture especially in low income countries</a:t>
            </a:r>
          </a:p>
          <a:p>
            <a:r>
              <a:rPr lang="en-US" sz="2600" dirty="0" smtClean="0"/>
              <a:t>But need for transparency and compliance with good practices.  </a:t>
            </a:r>
          </a:p>
          <a:p>
            <a:r>
              <a:rPr lang="en-US" sz="2600" dirty="0" smtClean="0"/>
              <a:t>Principles for Responsible Agriculture Investments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Main challenge is to revamp public investment at the global, regional and national levels targeted to smallholder agriculture learning lessons from the past.</a:t>
            </a:r>
            <a:endParaRPr lang="de-DE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A Big Push to Revitalize and Reform Agriculture</a:t>
            </a:r>
            <a:endParaRPr lang="de-DE" sz="3200" dirty="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r>
              <a:rPr lang="en-US" sz="2400" dirty="0" smtClean="0"/>
              <a:t>Globally coherent </a:t>
            </a:r>
            <a:r>
              <a:rPr lang="en-US" sz="2400" dirty="0" err="1" smtClean="0"/>
              <a:t>biofuels</a:t>
            </a:r>
            <a:r>
              <a:rPr lang="en-US" sz="2400" dirty="0" smtClean="0"/>
              <a:t> policies</a:t>
            </a:r>
          </a:p>
          <a:p>
            <a:r>
              <a:rPr lang="en-US" sz="2400" dirty="0" smtClean="0"/>
              <a:t>Reach agreement on a development oriented outcome of the Doha Round. Centerpiece must be the abandonment of trade distorting domestic support, reduction of export subsidies and improved market access by advanced economies.</a:t>
            </a:r>
          </a:p>
          <a:p>
            <a:r>
              <a:rPr lang="en-US" sz="2400" dirty="0" smtClean="0"/>
              <a:t>Case for transitory safeguards and support especially in low income countries although increases in prices will reduce the need for such protection</a:t>
            </a:r>
          </a:p>
          <a:p>
            <a:r>
              <a:rPr lang="en-US" sz="2400" dirty="0" smtClean="0"/>
              <a:t>Domestic regulatory reform </a:t>
            </a:r>
          </a:p>
          <a:p>
            <a:r>
              <a:rPr lang="en-US" sz="2400" dirty="0" smtClean="0"/>
              <a:t>Curb Waste</a:t>
            </a:r>
            <a:endParaRPr lang="de-D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8BF481E-1C2C-4D8E-B1A2-46BA3A8AC201}" type="slidenum">
              <a:rPr lang="en-US" smtClean="0">
                <a:latin typeface="Arial" charset="0"/>
                <a:cs typeface="Arial" charset="0"/>
              </a:rPr>
              <a:pPr/>
              <a:t>25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r>
              <a:rPr lang="en-US" sz="3200" dirty="0" smtClean="0"/>
              <a:t>Incremental Financing Needs</a:t>
            </a:r>
            <a:br>
              <a:rPr lang="en-US" sz="3200" dirty="0" smtClean="0"/>
            </a:br>
            <a:r>
              <a:rPr lang="en-US" sz="3200" dirty="0" smtClean="0"/>
              <a:t>Are Large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500" dirty="0" smtClean="0"/>
              <a:t>($ billion)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sz="2300" dirty="0" smtClean="0"/>
          </a:p>
        </p:txBody>
      </p:sp>
      <p:graphicFrame>
        <p:nvGraphicFramePr>
          <p:cNvPr id="218115" name="Group 3"/>
          <p:cNvGraphicFramePr>
            <a:graphicFrameLocks noGrp="1"/>
          </p:cNvGraphicFramePr>
          <p:nvPr>
            <p:ph sz="half" idx="2"/>
          </p:nvPr>
        </p:nvGraphicFramePr>
        <p:xfrm>
          <a:off x="762000" y="2958353"/>
          <a:ext cx="7758546" cy="1143000"/>
        </p:xfrm>
        <a:graphic>
          <a:graphicData uri="http://schemas.openxmlformats.org/drawingml/2006/table">
            <a:tbl>
              <a:tblPr/>
              <a:tblGrid>
                <a:gridCol w="1463875"/>
                <a:gridCol w="1140391"/>
                <a:gridCol w="1790434"/>
                <a:gridCol w="1681923"/>
                <a:gridCol w="1681923"/>
              </a:tblGrid>
              <a:tr h="603717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83127" marR="83127" marT="40341" marB="40341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MDGs +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Agriculture/ Food </a:t>
                      </a:r>
                    </a:p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Security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Infrastructure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Climate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8941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 Income</a:t>
                      </a:r>
                    </a:p>
                  </a:txBody>
                  <a:tcPr marL="83127" marR="83127" marT="40341" marB="4034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50-100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50-100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100-150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100-150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342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Emerging Markets</a:t>
                      </a:r>
                    </a:p>
                  </a:txBody>
                  <a:tcPr marL="83127" marR="83127" marT="40341" marB="4034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200-300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150-200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700-800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ctr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200-400</a:t>
                      </a:r>
                    </a:p>
                  </a:txBody>
                  <a:tcPr marL="83127" marR="83127" marT="40341" marB="4034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20" name="Text Box 36"/>
          <p:cNvSpPr txBox="1">
            <a:spLocks noChangeArrowheads="1"/>
          </p:cNvSpPr>
          <p:nvPr/>
        </p:nvSpPr>
        <p:spPr bwMode="auto">
          <a:xfrm>
            <a:off x="623455" y="4908177"/>
            <a:ext cx="3186545" cy="4214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/>
          <a:p>
            <a:endParaRPr lang="en-US" sz="1100" dirty="0">
              <a:latin typeface="Calibri" pitchFamily="34" charset="0"/>
            </a:endParaRPr>
          </a:p>
          <a:p>
            <a:r>
              <a:rPr lang="en-US" sz="1100" i="1" dirty="0">
                <a:latin typeface="Calibri" pitchFamily="34" charset="0"/>
              </a:rPr>
              <a:t>Source</a:t>
            </a:r>
            <a:r>
              <a:rPr lang="en-US" sz="1100" dirty="0">
                <a:latin typeface="Calibri" pitchFamily="34" charset="0"/>
              </a:rPr>
              <a:t>: </a:t>
            </a:r>
            <a:r>
              <a:rPr lang="en-US" sz="1100" dirty="0" smtClean="0">
                <a:latin typeface="Calibri" pitchFamily="34" charset="0"/>
              </a:rPr>
              <a:t>G24 Secretariat estimates</a:t>
            </a:r>
            <a:endParaRPr lang="en-US" sz="11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ctrTitle"/>
          </p:nvPr>
        </p:nvSpPr>
        <p:spPr>
          <a:xfrm>
            <a:off x="685800" y="2514600"/>
            <a:ext cx="7772400" cy="1470025"/>
          </a:xfrm>
        </p:spPr>
        <p:txBody>
          <a:bodyPr/>
          <a:lstStyle/>
          <a:p>
            <a:pPr eaLnBrk="1" hangingPunct="1"/>
            <a:r>
              <a:rPr lang="en-US" sz="4600" smtClean="0"/>
              <a:t>Thank you</a:t>
            </a:r>
          </a:p>
        </p:txBody>
      </p:sp>
      <p:pic>
        <p:nvPicPr>
          <p:cNvPr id="54274" name="Picture 3" descr="Log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13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4" descr="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767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pPr marL="685800" indent="-685800">
              <a:defRPr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1. </a:t>
            </a:r>
            <a:r>
              <a:rPr lang="en-US" dirty="0" smtClean="0"/>
              <a:t>Differential </a:t>
            </a:r>
            <a:r>
              <a:rPr lang="en-US" dirty="0" smtClean="0"/>
              <a:t>Impacts </a:t>
            </a:r>
            <a:r>
              <a:rPr lang="en-US" dirty="0" smtClean="0"/>
              <a:t>of Agricultural </a:t>
            </a:r>
            <a:r>
              <a:rPr lang="en-US" dirty="0" smtClean="0"/>
              <a:t>Price </a:t>
            </a:r>
            <a:r>
              <a:rPr lang="en-US" dirty="0" smtClean="0"/>
              <a:t>Developments </a:t>
            </a:r>
            <a:r>
              <a:rPr lang="en-US" dirty="0" smtClean="0"/>
              <a:t/>
            </a:r>
            <a:br>
              <a:rPr lang="en-US" dirty="0" smtClean="0"/>
            </a:b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smtClean="0"/>
              <a:t>Long Term Nominal and Real Agricultural Prices</a:t>
            </a:r>
            <a:r>
              <a:rPr lang="de-DE" sz="2900" smtClean="0"/>
              <a:t/>
            </a:r>
            <a:br>
              <a:rPr lang="de-DE" sz="2900" smtClean="0"/>
            </a:br>
            <a:endParaRPr lang="de-DE" sz="2900" smtClean="0"/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609600" y="6581775"/>
            <a:ext cx="7924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i="1"/>
              <a:t>Source</a:t>
            </a:r>
            <a:r>
              <a:rPr lang="en-GB" sz="1200"/>
              <a:t>: World Bank, PINK data.</a:t>
            </a:r>
            <a:endParaRPr lang="de-DE" sz="1200"/>
          </a:p>
        </p:txBody>
      </p:sp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2"/>
          <a:srcRect t="7692"/>
          <a:stretch>
            <a:fillRect/>
          </a:stretch>
        </p:blipFill>
        <p:spPr bwMode="auto">
          <a:xfrm>
            <a:off x="1905000" y="1066800"/>
            <a:ext cx="4876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9"/>
          <p:cNvPicPr>
            <a:picLocks noChangeAspect="1" noChangeArrowheads="1"/>
          </p:cNvPicPr>
          <p:nvPr/>
        </p:nvPicPr>
        <p:blipFill>
          <a:blip r:embed="rId3"/>
          <a:srcRect t="8096"/>
          <a:stretch>
            <a:fillRect/>
          </a:stretch>
        </p:blipFill>
        <p:spPr bwMode="auto">
          <a:xfrm>
            <a:off x="1905000" y="3886200"/>
            <a:ext cx="4953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Variation in Nominal Commodity </a:t>
            </a:r>
            <a:r>
              <a:rPr lang="en-GB" dirty="0" smtClean="0"/>
              <a:t>Prices Across Product Groups</a:t>
            </a:r>
            <a:endParaRPr lang="de-DE" dirty="0" smtClean="0"/>
          </a:p>
        </p:txBody>
      </p:sp>
      <p:sp>
        <p:nvSpPr>
          <p:cNvPr id="24578" name="Text Box 5"/>
          <p:cNvSpPr txBox="1">
            <a:spLocks noChangeArrowheads="1"/>
          </p:cNvSpPr>
          <p:nvPr/>
        </p:nvSpPr>
        <p:spPr bwMode="auto">
          <a:xfrm>
            <a:off x="762000" y="5638800"/>
            <a:ext cx="2359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i="1"/>
              <a:t>Source</a:t>
            </a:r>
            <a:r>
              <a:rPr lang="en-GB" sz="1200"/>
              <a:t>: World Bank, PINK data.</a:t>
            </a:r>
            <a:endParaRPr lang="de-DE" sz="1200"/>
          </a:p>
        </p:txBody>
      </p:sp>
      <p:graphicFrame>
        <p:nvGraphicFramePr>
          <p:cNvPr id="23661" name="Group 109"/>
          <p:cNvGraphicFramePr>
            <a:graphicFrameLocks noGrp="1"/>
          </p:cNvGraphicFramePr>
          <p:nvPr/>
        </p:nvGraphicFramePr>
        <p:xfrm>
          <a:off x="1524000" y="1676400"/>
          <a:ext cx="6172200" cy="3473451"/>
        </p:xfrm>
        <a:graphic>
          <a:graphicData uri="http://schemas.openxmlformats.org/drawingml/2006/table">
            <a:tbl>
              <a:tblPr/>
              <a:tblGrid>
                <a:gridCol w="1344613"/>
                <a:gridCol w="731837"/>
                <a:gridCol w="833438"/>
                <a:gridCol w="857250"/>
                <a:gridCol w="733425"/>
                <a:gridCol w="866775"/>
                <a:gridCol w="804862"/>
              </a:tblGrid>
              <a:tr h="16033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Nominal commodity prices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033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Base 100=2000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4625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Energy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Agriculturals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Beverages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Food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Raw Materials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Metals  &amp; Minerals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Average values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1960-1969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5.00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50.50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55.98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52.55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42.74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42.30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1970-1979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34.28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101.15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151.69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106.00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63.68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68.55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1980-1989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90.35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124.93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183.88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124.54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95.89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98.87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1990-1999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66.75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126.38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136.52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126.57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120.75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106.92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2000-2009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172.65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144.29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143.28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148.77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133.90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186.67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271.17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231.33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253.76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224.11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237.48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337.19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Historical peak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341.97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231.33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322.28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247.41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237.48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339.13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1977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Historical minimum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4.56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48.12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50.16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47.23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37.65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33.35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32" marR="43632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de-DE" smtClean="0"/>
              <a:t>Why Differential Impact?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endParaRPr lang="en-US" sz="3300" smtClean="0"/>
          </a:p>
          <a:p>
            <a:r>
              <a:rPr lang="en-US" sz="3300" smtClean="0"/>
              <a:t>Differences in endowments and production patterns</a:t>
            </a:r>
          </a:p>
          <a:p>
            <a:endParaRPr lang="en-US" sz="2800" smtClean="0">
              <a:latin typeface="Arial" charset="0"/>
            </a:endParaRPr>
          </a:p>
          <a:p>
            <a:r>
              <a:rPr lang="en-US" sz="3300" smtClean="0"/>
              <a:t>Differences in consumption patterns</a:t>
            </a:r>
          </a:p>
          <a:p>
            <a:pPr>
              <a:buFont typeface="Arial" charset="0"/>
              <a:buNone/>
            </a:pPr>
            <a:endParaRPr lang="en-US" sz="3300" smtClean="0"/>
          </a:p>
          <a:p>
            <a:r>
              <a:rPr lang="en-US" sz="3300" smtClean="0"/>
              <a:t>Impact of domestic policies </a:t>
            </a:r>
          </a:p>
          <a:p>
            <a:pPr>
              <a:buFont typeface="Arial" charset="0"/>
              <a:buNone/>
            </a:pPr>
            <a:endParaRPr lang="en-US" sz="28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3600" smtClean="0"/>
              <a:t>Net-Exporters and Net-Importers Across Selected Product Categories</a:t>
            </a:r>
            <a:endParaRPr lang="en-US" sz="36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7EA0C-FA51-4852-A732-4EE442C808A6}" type="slidenum">
              <a:rPr lang="en-US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31806" name="Group 62"/>
          <p:cNvGraphicFramePr>
            <a:graphicFrameLocks noGrp="1"/>
          </p:cNvGraphicFramePr>
          <p:nvPr/>
        </p:nvGraphicFramePr>
        <p:xfrm>
          <a:off x="838200" y="1447800"/>
          <a:ext cx="7315200" cy="3352801"/>
        </p:xfrm>
        <a:graphic>
          <a:graphicData uri="http://schemas.openxmlformats.org/drawingml/2006/table">
            <a:tbl>
              <a:tblPr/>
              <a:tblGrid>
                <a:gridCol w="2133600"/>
                <a:gridCol w="1752600"/>
                <a:gridCol w="1676400"/>
                <a:gridCol w="1752600"/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Product Category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Income grouping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Number of Net-Exporters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Number of Net-Importers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Agricultural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High-income countries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Middle-income countries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Low-income countries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All food items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High-income countries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Middle-income countries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Low-income countries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34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Basic food (excl. beverages)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High-income countries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Middle-income countries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Low-income countries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34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Agricultural raw materials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High-income countries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Middle-income countries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Low-income countries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Beverage Crops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High-income countries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Middle-income countries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Low-income countries</a:t>
                      </a:r>
                    </a:p>
                  </a:txBody>
                  <a:tcPr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808" name="TextBox 5"/>
          <p:cNvSpPr txBox="1">
            <a:spLocks noChangeArrowheads="1"/>
          </p:cNvSpPr>
          <p:nvPr/>
        </p:nvSpPr>
        <p:spPr bwMode="auto">
          <a:xfrm>
            <a:off x="762000" y="4876800"/>
            <a:ext cx="73914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 i="1">
                <a:latin typeface="Calibri" pitchFamily="34" charset="0"/>
              </a:rPr>
              <a:t>Note</a:t>
            </a:r>
            <a:r>
              <a:rPr lang="en-GB" sz="1100">
                <a:latin typeface="Calibri" pitchFamily="34" charset="0"/>
              </a:rPr>
              <a:t>: The sample consists of 48 high-income countries, 97 middle-income countries and 40 low-income countries</a:t>
            </a:r>
            <a:endParaRPr lang="en-US" sz="11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smtClean="0"/>
              <a:t>Figure 1: Largest Net Exporters and Net Importers: “All Agriculture” (in US$ Billion) HICs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447800"/>
            <a:ext cx="6934200" cy="516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smtClean="0"/>
              <a:t>Figure 1: Largest Net Exporters and Net Importers: “All Agriculture” (in US$ Billion) MICs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52600"/>
            <a:ext cx="7029450" cy="48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3825</TotalTime>
  <Words>918</Words>
  <Application>Microsoft Office PowerPoint</Application>
  <PresentationFormat>On-screen Show (4:3)</PresentationFormat>
  <Paragraphs>304</Paragraphs>
  <Slides>26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Microsoft Office Excel Chart</vt:lpstr>
      <vt:lpstr>Microsoft Excel-Diagramm</vt:lpstr>
      <vt:lpstr>Session IV: Agricultural commodities price volatility and food security  Long-Term Lessons from Short-term Volatility</vt:lpstr>
      <vt:lpstr>Outline</vt:lpstr>
      <vt:lpstr> 1. Differential Impacts of Agricultural Price Developments  </vt:lpstr>
      <vt:lpstr>Long Term Nominal and Real Agricultural Prices </vt:lpstr>
      <vt:lpstr>Variation in Nominal Commodity Prices Across Product Groups</vt:lpstr>
      <vt:lpstr>Why Differential Impact?</vt:lpstr>
      <vt:lpstr>Net-Exporters and Net-Importers Across Selected Product Categories</vt:lpstr>
      <vt:lpstr>Figure 1: Largest Net Exporters and Net Importers: “All Agriculture” (in US$ Billion) HICs</vt:lpstr>
      <vt:lpstr>Figure 1: Largest Net Exporters and Net Importers: “All Agriculture” (in US$ Billion) MICs</vt:lpstr>
      <vt:lpstr>Figure 1: Largest Net Exporters and Net Importers: “All Agriculture” (in US$ Billion) LICs</vt:lpstr>
      <vt:lpstr>All Agricultural Exports: HICs US$ billion</vt:lpstr>
      <vt:lpstr>All Agricultural Exports: MICs US$ billion</vt:lpstr>
      <vt:lpstr>All Agricultural Exports: LICs US$ billion</vt:lpstr>
      <vt:lpstr>2. Addressing and Coping with Short-Term Volatility  </vt:lpstr>
      <vt:lpstr>Agreement on Some Steps</vt:lpstr>
      <vt:lpstr>Less on Others</vt:lpstr>
      <vt:lpstr>2. Long-Term Imperative to Revitalize Agriculture  </vt:lpstr>
      <vt:lpstr>Hunger</vt:lpstr>
      <vt:lpstr>Increasing demand</vt:lpstr>
      <vt:lpstr>Current Agricultural Production System  Not Sustainable </vt:lpstr>
      <vt:lpstr>Impact of and Adapting to Climate Change</vt:lpstr>
      <vt:lpstr>A Big Push to Revitalize and Reform Agriculture</vt:lpstr>
      <vt:lpstr>A Big Push to Revitalize and Reform Agriculture</vt:lpstr>
      <vt:lpstr>A Big Push to Revitalize and Reform Agriculture</vt:lpstr>
      <vt:lpstr>Incremental Financing Needs Are Large ($ billion) </vt:lpstr>
      <vt:lpstr>Thank you</vt:lpstr>
    </vt:vector>
  </TitlesOfParts>
  <Company>International Monetary Fund - Work At Home License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Ndzouli Mendouga</dc:creator>
  <cp:lastModifiedBy>Amar</cp:lastModifiedBy>
  <cp:revision>156</cp:revision>
  <dcterms:created xsi:type="dcterms:W3CDTF">2011-07-15T19:07:19Z</dcterms:created>
  <dcterms:modified xsi:type="dcterms:W3CDTF">2011-09-13T11:05:25Z</dcterms:modified>
</cp:coreProperties>
</file>